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51206400" cy="38404800"/>
  <p:notesSz cx="6858000" cy="9144000"/>
  <p:defaultText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48" autoAdjust="0"/>
  </p:normalViewPr>
  <p:slideViewPr>
    <p:cSldViewPr>
      <p:cViewPr>
        <p:scale>
          <a:sx n="40" d="100"/>
          <a:sy n="40" d="100"/>
        </p:scale>
        <p:origin x="480" y="4794"/>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baseline="0" dirty="0" smtClean="0"/>
              <a:t>Kappa for the 16 T&amp;E species</a:t>
            </a:r>
            <a:endParaRPr lang="en-US" sz="3200" dirty="0"/>
          </a:p>
        </c:rich>
      </c:tx>
      <c:layout>
        <c:manualLayout>
          <c:xMode val="edge"/>
          <c:yMode val="edge"/>
          <c:x val="0.31695173137767285"/>
          <c:y val="3.7616968036832642E-2"/>
        </c:manualLayout>
      </c:layout>
      <c:overlay val="0"/>
    </c:title>
    <c:autoTitleDeleted val="0"/>
    <c:plotArea>
      <c:layout/>
      <c:barChart>
        <c:barDir val="col"/>
        <c:grouping val="clustered"/>
        <c:varyColors val="0"/>
        <c:ser>
          <c:idx val="0"/>
          <c:order val="0"/>
          <c:tx>
            <c:v>nHII</c:v>
          </c:tx>
          <c:spPr>
            <a:solidFill>
              <a:srgbClr val="00FF00"/>
            </a:solidFill>
            <a:ln>
              <a:solidFill>
                <a:schemeClr val="tx1"/>
              </a:solidFill>
            </a:ln>
          </c:spPr>
          <c:invertIfNegative val="0"/>
          <c:cat>
            <c:strRef>
              <c:f>Sheet1!$A$2:$A$17</c:f>
              <c:strCache>
                <c:ptCount val="16"/>
                <c:pt idx="0">
                  <c:v>AC</c:v>
                </c:pt>
                <c:pt idx="1">
                  <c:v>AMM</c:v>
                </c:pt>
                <c:pt idx="2">
                  <c:v>ASF</c:v>
                </c:pt>
                <c:pt idx="3">
                  <c:v>APCO</c:v>
                </c:pt>
                <c:pt idx="4">
                  <c:v>CM</c:v>
                </c:pt>
                <c:pt idx="5">
                  <c:v>CA</c:v>
                </c:pt>
                <c:pt idx="6">
                  <c:v>DCC</c:v>
                </c:pt>
                <c:pt idx="7">
                  <c:v>GA</c:v>
                </c:pt>
                <c:pt idx="8">
                  <c:v>MA</c:v>
                </c:pt>
                <c:pt idx="9">
                  <c:v>NR</c:v>
                </c:pt>
                <c:pt idx="10">
                  <c:v>PPN</c:v>
                </c:pt>
                <c:pt idx="11">
                  <c:v>PB</c:v>
                </c:pt>
                <c:pt idx="12">
                  <c:v>PPA</c:v>
                </c:pt>
                <c:pt idx="13">
                  <c:v>PCC</c:v>
                </c:pt>
                <c:pt idx="14">
                  <c:v>RSP</c:v>
                </c:pt>
                <c:pt idx="15">
                  <c:v>SDD</c:v>
                </c:pt>
              </c:strCache>
            </c:strRef>
          </c:cat>
          <c:val>
            <c:numRef>
              <c:f>Sheet1!$C$2:$C$17</c:f>
              <c:numCache>
                <c:formatCode>General</c:formatCode>
                <c:ptCount val="16"/>
                <c:pt idx="0">
                  <c:v>0.133324</c:v>
                </c:pt>
                <c:pt idx="1">
                  <c:v>0.83324200000000004</c:v>
                </c:pt>
                <c:pt idx="2">
                  <c:v>0.86252099999999998</c:v>
                </c:pt>
                <c:pt idx="3">
                  <c:v>0.90527999999999997</c:v>
                </c:pt>
                <c:pt idx="4">
                  <c:v>0.78893899999999995</c:v>
                </c:pt>
                <c:pt idx="5">
                  <c:v>0.61696200000000001</c:v>
                </c:pt>
                <c:pt idx="6">
                  <c:v>0.91478499999999996</c:v>
                </c:pt>
                <c:pt idx="7">
                  <c:v>0.63638499999999998</c:v>
                </c:pt>
                <c:pt idx="8">
                  <c:v>0.86218300000000003</c:v>
                </c:pt>
                <c:pt idx="9">
                  <c:v>0.73162400000000005</c:v>
                </c:pt>
                <c:pt idx="10">
                  <c:v>0.41360000000000002</c:v>
                </c:pt>
                <c:pt idx="11">
                  <c:v>0.81810499999999997</c:v>
                </c:pt>
                <c:pt idx="12">
                  <c:v>0.89159999999999995</c:v>
                </c:pt>
                <c:pt idx="13">
                  <c:v>0.88455899999999998</c:v>
                </c:pt>
                <c:pt idx="14">
                  <c:v>0.86682099999999995</c:v>
                </c:pt>
                <c:pt idx="15">
                  <c:v>0.18129100000000001</c:v>
                </c:pt>
              </c:numCache>
            </c:numRef>
          </c:val>
        </c:ser>
        <c:ser>
          <c:idx val="1"/>
          <c:order val="1"/>
          <c:tx>
            <c:v>HII</c:v>
          </c:tx>
          <c:spPr>
            <a:solidFill>
              <a:srgbClr val="FFC000"/>
            </a:solidFill>
            <a:ln>
              <a:solidFill>
                <a:schemeClr val="tx1"/>
              </a:solidFill>
            </a:ln>
          </c:spPr>
          <c:invertIfNegative val="0"/>
          <c:cat>
            <c:strRef>
              <c:f>Sheet1!$A$2:$A$17</c:f>
              <c:strCache>
                <c:ptCount val="16"/>
                <c:pt idx="0">
                  <c:v>AC</c:v>
                </c:pt>
                <c:pt idx="1">
                  <c:v>AMM</c:v>
                </c:pt>
                <c:pt idx="2">
                  <c:v>ASF</c:v>
                </c:pt>
                <c:pt idx="3">
                  <c:v>APCO</c:v>
                </c:pt>
                <c:pt idx="4">
                  <c:v>CM</c:v>
                </c:pt>
                <c:pt idx="5">
                  <c:v>CA</c:v>
                </c:pt>
                <c:pt idx="6">
                  <c:v>DCC</c:v>
                </c:pt>
                <c:pt idx="7">
                  <c:v>GA</c:v>
                </c:pt>
                <c:pt idx="8">
                  <c:v>MA</c:v>
                </c:pt>
                <c:pt idx="9">
                  <c:v>NR</c:v>
                </c:pt>
                <c:pt idx="10">
                  <c:v>PPN</c:v>
                </c:pt>
                <c:pt idx="11">
                  <c:v>PB</c:v>
                </c:pt>
                <c:pt idx="12">
                  <c:v>PPA</c:v>
                </c:pt>
                <c:pt idx="13">
                  <c:v>PCC</c:v>
                </c:pt>
                <c:pt idx="14">
                  <c:v>RSP</c:v>
                </c:pt>
                <c:pt idx="15">
                  <c:v>SDD</c:v>
                </c:pt>
              </c:strCache>
            </c:strRef>
          </c:cat>
          <c:val>
            <c:numRef>
              <c:f>Sheet1!$D$2:$D$17</c:f>
              <c:numCache>
                <c:formatCode>General</c:formatCode>
                <c:ptCount val="16"/>
                <c:pt idx="0">
                  <c:v>0.19494</c:v>
                </c:pt>
                <c:pt idx="1">
                  <c:v>0.86024900000000004</c:v>
                </c:pt>
                <c:pt idx="2">
                  <c:v>0.83579700000000001</c:v>
                </c:pt>
                <c:pt idx="3">
                  <c:v>0.90063000000000004</c:v>
                </c:pt>
                <c:pt idx="4">
                  <c:v>0.794234</c:v>
                </c:pt>
                <c:pt idx="5">
                  <c:v>0.63453899999999996</c:v>
                </c:pt>
                <c:pt idx="6">
                  <c:v>0.90296799999999999</c:v>
                </c:pt>
                <c:pt idx="7">
                  <c:v>0.64130399999999999</c:v>
                </c:pt>
                <c:pt idx="8">
                  <c:v>0.86658800000000002</c:v>
                </c:pt>
                <c:pt idx="9">
                  <c:v>0.71897500000000003</c:v>
                </c:pt>
                <c:pt idx="10">
                  <c:v>0.58342899999999998</c:v>
                </c:pt>
                <c:pt idx="11">
                  <c:v>0.82778099999999999</c:v>
                </c:pt>
                <c:pt idx="12">
                  <c:v>0.92001900000000003</c:v>
                </c:pt>
                <c:pt idx="13">
                  <c:v>0.90752999999999995</c:v>
                </c:pt>
                <c:pt idx="14">
                  <c:v>0.89900400000000003</c:v>
                </c:pt>
                <c:pt idx="15">
                  <c:v>0.47931299999999999</c:v>
                </c:pt>
              </c:numCache>
            </c:numRef>
          </c:val>
        </c:ser>
        <c:ser>
          <c:idx val="2"/>
          <c:order val="2"/>
          <c:tx>
            <c:v>Clim+1</c:v>
          </c:tx>
          <c:spPr>
            <a:solidFill>
              <a:srgbClr val="7030A0"/>
            </a:solidFill>
            <a:ln>
              <a:solidFill>
                <a:schemeClr val="tx1"/>
              </a:solidFill>
            </a:ln>
          </c:spPr>
          <c:invertIfNegative val="0"/>
          <c:cat>
            <c:strRef>
              <c:f>Sheet1!$A$2:$A$17</c:f>
              <c:strCache>
                <c:ptCount val="16"/>
                <c:pt idx="0">
                  <c:v>AC</c:v>
                </c:pt>
                <c:pt idx="1">
                  <c:v>AMM</c:v>
                </c:pt>
                <c:pt idx="2">
                  <c:v>ASF</c:v>
                </c:pt>
                <c:pt idx="3">
                  <c:v>APCO</c:v>
                </c:pt>
                <c:pt idx="4">
                  <c:v>CM</c:v>
                </c:pt>
                <c:pt idx="5">
                  <c:v>CA</c:v>
                </c:pt>
                <c:pt idx="6">
                  <c:v>DCC</c:v>
                </c:pt>
                <c:pt idx="7">
                  <c:v>GA</c:v>
                </c:pt>
                <c:pt idx="8">
                  <c:v>MA</c:v>
                </c:pt>
                <c:pt idx="9">
                  <c:v>NR</c:v>
                </c:pt>
                <c:pt idx="10">
                  <c:v>PPN</c:v>
                </c:pt>
                <c:pt idx="11">
                  <c:v>PB</c:v>
                </c:pt>
                <c:pt idx="12">
                  <c:v>PPA</c:v>
                </c:pt>
                <c:pt idx="13">
                  <c:v>PCC</c:v>
                </c:pt>
                <c:pt idx="14">
                  <c:v>RSP</c:v>
                </c:pt>
                <c:pt idx="15">
                  <c:v>SDD</c:v>
                </c:pt>
              </c:strCache>
            </c:strRef>
          </c:cat>
          <c:val>
            <c:numRef>
              <c:f>Sheet1!$F$2:$F$17</c:f>
              <c:numCache>
                <c:formatCode>General</c:formatCode>
                <c:ptCount val="16"/>
                <c:pt idx="0">
                  <c:v>0.14665700000000001</c:v>
                </c:pt>
                <c:pt idx="1">
                  <c:v>0.87468500000000005</c:v>
                </c:pt>
                <c:pt idx="2">
                  <c:v>0.85226900000000005</c:v>
                </c:pt>
                <c:pt idx="3">
                  <c:v>0.90894299999999995</c:v>
                </c:pt>
                <c:pt idx="4">
                  <c:v>0.79683499999999996</c:v>
                </c:pt>
                <c:pt idx="5">
                  <c:v>0.57352899999999996</c:v>
                </c:pt>
                <c:pt idx="6">
                  <c:v>0.90865300000000004</c:v>
                </c:pt>
                <c:pt idx="7">
                  <c:v>0.64011499999999999</c:v>
                </c:pt>
                <c:pt idx="8">
                  <c:v>0.860711</c:v>
                </c:pt>
                <c:pt idx="9">
                  <c:v>0.73677000000000004</c:v>
                </c:pt>
                <c:pt idx="10">
                  <c:v>0.91041000000000005</c:v>
                </c:pt>
                <c:pt idx="11">
                  <c:v>0.82502799999999998</c:v>
                </c:pt>
                <c:pt idx="12">
                  <c:v>0.90799300000000005</c:v>
                </c:pt>
                <c:pt idx="13">
                  <c:v>0.89885599999999999</c:v>
                </c:pt>
                <c:pt idx="14">
                  <c:v>0.87263800000000002</c:v>
                </c:pt>
                <c:pt idx="15">
                  <c:v>0.33716800000000002</c:v>
                </c:pt>
              </c:numCache>
            </c:numRef>
          </c:val>
        </c:ser>
        <c:dLbls>
          <c:showLegendKey val="0"/>
          <c:showVal val="0"/>
          <c:showCatName val="0"/>
          <c:showSerName val="0"/>
          <c:showPercent val="0"/>
          <c:showBubbleSize val="0"/>
        </c:dLbls>
        <c:gapWidth val="150"/>
        <c:axId val="100710656"/>
        <c:axId val="100718464"/>
      </c:barChart>
      <c:catAx>
        <c:axId val="100710656"/>
        <c:scaling>
          <c:orientation val="minMax"/>
        </c:scaling>
        <c:delete val="0"/>
        <c:axPos val="b"/>
        <c:majorTickMark val="out"/>
        <c:minorTickMark val="none"/>
        <c:tickLblPos val="nextTo"/>
        <c:txPr>
          <a:bodyPr/>
          <a:lstStyle/>
          <a:p>
            <a:pPr>
              <a:defRPr sz="2800"/>
            </a:pPr>
            <a:endParaRPr lang="en-US"/>
          </a:p>
        </c:txPr>
        <c:crossAx val="100718464"/>
        <c:crosses val="autoZero"/>
        <c:auto val="0"/>
        <c:lblAlgn val="ctr"/>
        <c:lblOffset val="100"/>
        <c:noMultiLvlLbl val="0"/>
      </c:catAx>
      <c:valAx>
        <c:axId val="100718464"/>
        <c:scaling>
          <c:orientation val="minMax"/>
        </c:scaling>
        <c:delete val="0"/>
        <c:axPos val="l"/>
        <c:majorGridlines/>
        <c:numFmt formatCode="General" sourceLinked="1"/>
        <c:majorTickMark val="out"/>
        <c:minorTickMark val="none"/>
        <c:tickLblPos val="nextTo"/>
        <c:txPr>
          <a:bodyPr/>
          <a:lstStyle/>
          <a:p>
            <a:pPr>
              <a:defRPr sz="2800"/>
            </a:pPr>
            <a:endParaRPr lang="en-US"/>
          </a:p>
        </c:txPr>
        <c:crossAx val="100710656"/>
        <c:crosses val="autoZero"/>
        <c:crossBetween val="between"/>
      </c:valAx>
    </c:plotArea>
    <c:legend>
      <c:legendPos val="r"/>
      <c:layout/>
      <c:overlay val="0"/>
      <c:txPr>
        <a:bodyPr/>
        <a:lstStyle/>
        <a:p>
          <a:pPr>
            <a:defRPr sz="2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FFE73-027E-4814-8E40-64BCA0C9BC1F}" type="datetimeFigureOut">
              <a:rPr lang="en-US" smtClean="0"/>
              <a:t>5/31/2012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311EA-2BB8-424B-B3BF-9D2DF91BF754}" type="slidenum">
              <a:rPr lang="en-US" smtClean="0"/>
              <a:t>‹#›</a:t>
            </a:fld>
            <a:endParaRPr lang="en-US"/>
          </a:p>
        </p:txBody>
      </p:sp>
    </p:spTree>
    <p:extLst>
      <p:ext uri="{BB962C8B-B14F-4D97-AF65-F5344CB8AC3E}">
        <p14:creationId xmlns:p14="http://schemas.microsoft.com/office/powerpoint/2010/main" val="161445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6311EA-2BB8-424B-B3BF-9D2DF91BF754}" type="slidenum">
              <a:rPr lang="en-US" smtClean="0"/>
              <a:t>1</a:t>
            </a:fld>
            <a:endParaRPr lang="en-US"/>
          </a:p>
        </p:txBody>
      </p:sp>
    </p:spTree>
    <p:extLst>
      <p:ext uri="{BB962C8B-B14F-4D97-AF65-F5344CB8AC3E}">
        <p14:creationId xmlns:p14="http://schemas.microsoft.com/office/powerpoint/2010/main" val="235699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7D1B29-114F-486E-88A2-794FB4D67C98}" type="datetimeFigureOut">
              <a:rPr lang="en-US" smtClean="0"/>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B7608-6872-4623-B6C1-5FF1F19C170C}" type="slidenum">
              <a:rPr lang="en-US" smtClean="0"/>
              <a:t>‹#›</a:t>
            </a:fld>
            <a:endParaRPr lang="en-US"/>
          </a:p>
        </p:txBody>
      </p:sp>
    </p:spTree>
    <p:extLst>
      <p:ext uri="{BB962C8B-B14F-4D97-AF65-F5344CB8AC3E}">
        <p14:creationId xmlns:p14="http://schemas.microsoft.com/office/powerpoint/2010/main" val="165283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D1B29-114F-486E-88A2-794FB4D67C98}" type="datetimeFigureOut">
              <a:rPr lang="en-US" smtClean="0"/>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B7608-6872-4623-B6C1-5FF1F19C170C}" type="slidenum">
              <a:rPr lang="en-US" smtClean="0"/>
              <a:t>‹#›</a:t>
            </a:fld>
            <a:endParaRPr lang="en-US"/>
          </a:p>
        </p:txBody>
      </p:sp>
    </p:spTree>
    <p:extLst>
      <p:ext uri="{BB962C8B-B14F-4D97-AF65-F5344CB8AC3E}">
        <p14:creationId xmlns:p14="http://schemas.microsoft.com/office/powerpoint/2010/main" val="64705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D1B29-114F-486E-88A2-794FB4D67C98}" type="datetimeFigureOut">
              <a:rPr lang="en-US" smtClean="0"/>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B7608-6872-4623-B6C1-5FF1F19C170C}" type="slidenum">
              <a:rPr lang="en-US" smtClean="0"/>
              <a:t>‹#›</a:t>
            </a:fld>
            <a:endParaRPr lang="en-US"/>
          </a:p>
        </p:txBody>
      </p:sp>
    </p:spTree>
    <p:extLst>
      <p:ext uri="{BB962C8B-B14F-4D97-AF65-F5344CB8AC3E}">
        <p14:creationId xmlns:p14="http://schemas.microsoft.com/office/powerpoint/2010/main" val="129286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D1B29-114F-486E-88A2-794FB4D67C98}" type="datetimeFigureOut">
              <a:rPr lang="en-US" smtClean="0"/>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B7608-6872-4623-B6C1-5FF1F19C170C}" type="slidenum">
              <a:rPr lang="en-US" smtClean="0"/>
              <a:t>‹#›</a:t>
            </a:fld>
            <a:endParaRPr lang="en-US"/>
          </a:p>
        </p:txBody>
      </p:sp>
    </p:spTree>
    <p:extLst>
      <p:ext uri="{BB962C8B-B14F-4D97-AF65-F5344CB8AC3E}">
        <p14:creationId xmlns:p14="http://schemas.microsoft.com/office/powerpoint/2010/main" val="386539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D1B29-114F-486E-88A2-794FB4D67C98}" type="datetimeFigureOut">
              <a:rPr lang="en-US" smtClean="0"/>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B7608-6872-4623-B6C1-5FF1F19C170C}" type="slidenum">
              <a:rPr lang="en-US" smtClean="0"/>
              <a:t>‹#›</a:t>
            </a:fld>
            <a:endParaRPr lang="en-US"/>
          </a:p>
        </p:txBody>
      </p:sp>
    </p:spTree>
    <p:extLst>
      <p:ext uri="{BB962C8B-B14F-4D97-AF65-F5344CB8AC3E}">
        <p14:creationId xmlns:p14="http://schemas.microsoft.com/office/powerpoint/2010/main" val="85044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7D1B29-114F-486E-88A2-794FB4D67C98}" type="datetimeFigureOut">
              <a:rPr lang="en-US" smtClean="0"/>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B7608-6872-4623-B6C1-5FF1F19C170C}" type="slidenum">
              <a:rPr lang="en-US" smtClean="0"/>
              <a:t>‹#›</a:t>
            </a:fld>
            <a:endParaRPr lang="en-US"/>
          </a:p>
        </p:txBody>
      </p:sp>
    </p:spTree>
    <p:extLst>
      <p:ext uri="{BB962C8B-B14F-4D97-AF65-F5344CB8AC3E}">
        <p14:creationId xmlns:p14="http://schemas.microsoft.com/office/powerpoint/2010/main" val="271068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7D1B29-114F-486E-88A2-794FB4D67C98}" type="datetimeFigureOut">
              <a:rPr lang="en-US" smtClean="0"/>
              <a:t>5/31/2012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B7608-6872-4623-B6C1-5FF1F19C170C}" type="slidenum">
              <a:rPr lang="en-US" smtClean="0"/>
              <a:t>‹#›</a:t>
            </a:fld>
            <a:endParaRPr lang="en-US"/>
          </a:p>
        </p:txBody>
      </p:sp>
    </p:spTree>
    <p:extLst>
      <p:ext uri="{BB962C8B-B14F-4D97-AF65-F5344CB8AC3E}">
        <p14:creationId xmlns:p14="http://schemas.microsoft.com/office/powerpoint/2010/main" val="304293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7D1B29-114F-486E-88A2-794FB4D67C98}" type="datetimeFigureOut">
              <a:rPr lang="en-US" smtClean="0"/>
              <a:t>5/31/2012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B7608-6872-4623-B6C1-5FF1F19C170C}" type="slidenum">
              <a:rPr lang="en-US" smtClean="0"/>
              <a:t>‹#›</a:t>
            </a:fld>
            <a:endParaRPr lang="en-US"/>
          </a:p>
        </p:txBody>
      </p:sp>
    </p:spTree>
    <p:extLst>
      <p:ext uri="{BB962C8B-B14F-4D97-AF65-F5344CB8AC3E}">
        <p14:creationId xmlns:p14="http://schemas.microsoft.com/office/powerpoint/2010/main" val="405356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D1B29-114F-486E-88A2-794FB4D67C98}" type="datetimeFigureOut">
              <a:rPr lang="en-US" smtClean="0"/>
              <a:t>5/31/2012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B7608-6872-4623-B6C1-5FF1F19C170C}" type="slidenum">
              <a:rPr lang="en-US" smtClean="0"/>
              <a:t>‹#›</a:t>
            </a:fld>
            <a:endParaRPr lang="en-US"/>
          </a:p>
        </p:txBody>
      </p:sp>
    </p:spTree>
    <p:extLst>
      <p:ext uri="{BB962C8B-B14F-4D97-AF65-F5344CB8AC3E}">
        <p14:creationId xmlns:p14="http://schemas.microsoft.com/office/powerpoint/2010/main" val="42902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D1B29-114F-486E-88A2-794FB4D67C98}" type="datetimeFigureOut">
              <a:rPr lang="en-US" smtClean="0"/>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B7608-6872-4623-B6C1-5FF1F19C170C}" type="slidenum">
              <a:rPr lang="en-US" smtClean="0"/>
              <a:t>‹#›</a:t>
            </a:fld>
            <a:endParaRPr lang="en-US"/>
          </a:p>
        </p:txBody>
      </p:sp>
    </p:spTree>
    <p:extLst>
      <p:ext uri="{BB962C8B-B14F-4D97-AF65-F5344CB8AC3E}">
        <p14:creationId xmlns:p14="http://schemas.microsoft.com/office/powerpoint/2010/main" val="34753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D1B29-114F-486E-88A2-794FB4D67C98}" type="datetimeFigureOut">
              <a:rPr lang="en-US" smtClean="0"/>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B7608-6872-4623-B6C1-5FF1F19C170C}" type="slidenum">
              <a:rPr lang="en-US" smtClean="0"/>
              <a:t>‹#›</a:t>
            </a:fld>
            <a:endParaRPr lang="en-US"/>
          </a:p>
        </p:txBody>
      </p:sp>
    </p:spTree>
    <p:extLst>
      <p:ext uri="{BB962C8B-B14F-4D97-AF65-F5344CB8AC3E}">
        <p14:creationId xmlns:p14="http://schemas.microsoft.com/office/powerpoint/2010/main" val="282661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8E7D1B29-114F-486E-88A2-794FB4D67C98}" type="datetimeFigureOut">
              <a:rPr lang="en-US" smtClean="0"/>
              <a:t>5/31/2012</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347B7608-6872-4623-B6C1-5FF1F19C170C}" type="slidenum">
              <a:rPr lang="en-US" smtClean="0"/>
              <a:t>‹#›</a:t>
            </a:fld>
            <a:endParaRPr lang="en-US"/>
          </a:p>
        </p:txBody>
      </p:sp>
    </p:spTree>
    <p:extLst>
      <p:ext uri="{BB962C8B-B14F-4D97-AF65-F5344CB8AC3E}">
        <p14:creationId xmlns:p14="http://schemas.microsoft.com/office/powerpoint/2010/main" val="325098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64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5120640" rtl="0" eaLnBrk="1" latinLnBrk="0" hangingPunct="1">
        <a:spcBef>
          <a:spcPct val="20000"/>
        </a:spcBef>
        <a:buFont typeface="Arial" pitchFamily="34" charset="0"/>
        <a:buChar char="•"/>
        <a:defRPr sz="17900" kern="1200">
          <a:solidFill>
            <a:schemeClr val="tx1"/>
          </a:solidFill>
          <a:latin typeface="+mn-lt"/>
          <a:ea typeface="+mn-ea"/>
          <a:cs typeface="+mn-cs"/>
        </a:defRPr>
      </a:lvl1pPr>
      <a:lvl2pPr marL="4160520" indent="-1600200" algn="l" defTabSz="5120640"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400800" indent="-1280160" algn="l" defTabSz="5120640"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96112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44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76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208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240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72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emf"/><Relationship Id="rId18" Type="http://schemas.openxmlformats.org/officeDocument/2006/relationships/image" Target="../media/image15.png"/><Relationship Id="rId3" Type="http://schemas.openxmlformats.org/officeDocument/2006/relationships/image" Target="../media/image1.jpe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emf"/><Relationship Id="rId17" Type="http://schemas.openxmlformats.org/officeDocument/2006/relationships/image" Target="../media/image14.tiff"/><Relationship Id="rId2" Type="http://schemas.openxmlformats.org/officeDocument/2006/relationships/notesSlide" Target="../notesSlides/notesSlide1.xml"/><Relationship Id="rId16" Type="http://schemas.openxmlformats.org/officeDocument/2006/relationships/image" Target="../media/image13.tiff"/><Relationship Id="rId20" Type="http://schemas.openxmlformats.org/officeDocument/2006/relationships/image" Target="../media/image17.emf"/><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chart" Target="../charts/chart1.xml"/><Relationship Id="rId15" Type="http://schemas.openxmlformats.org/officeDocument/2006/relationships/image" Target="../media/image12.gif"/><Relationship Id="rId10" Type="http://schemas.openxmlformats.org/officeDocument/2006/relationships/image" Target="../media/image7.emf"/><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3.bp.blogspot.com/-Tf-0a1LloWo/T2jptSuDrsI/AAAAAAAAACg/LjfYhkATEa8/s1600/Roseate-Tern-062708-%28274%29-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97" t="6871" b="11615"/>
          <a:stretch/>
        </p:blipFill>
        <p:spPr bwMode="auto">
          <a:xfrm>
            <a:off x="12195981" y="20116800"/>
            <a:ext cx="2967819" cy="21599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2619" t="22378" r="73519" b="52048"/>
          <a:stretch/>
        </p:blipFill>
        <p:spPr bwMode="auto">
          <a:xfrm>
            <a:off x="5638800" y="20097123"/>
            <a:ext cx="3253861" cy="21795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33600" y="762000"/>
            <a:ext cx="47167800" cy="3046988"/>
          </a:xfrm>
          <a:prstGeom prst="rect">
            <a:avLst/>
          </a:prstGeom>
          <a:noFill/>
        </p:spPr>
        <p:txBody>
          <a:bodyPr wrap="square" rtlCol="0">
            <a:spAutoFit/>
          </a:bodyPr>
          <a:lstStyle/>
          <a:p>
            <a:pPr algn="ctr"/>
            <a:r>
              <a:rPr lang="en-US" sz="9600" dirty="0" smtClean="0"/>
              <a:t>Modeling Effects of Anthropogenic Impact and Climate in the Distribution of Threatened and Endangered Species in Florida</a:t>
            </a:r>
            <a:endParaRPr lang="en-US" sz="9600" dirty="0"/>
          </a:p>
        </p:txBody>
      </p:sp>
      <p:sp>
        <p:nvSpPr>
          <p:cNvPr id="8" name="TextBox 7"/>
          <p:cNvSpPr txBox="1"/>
          <p:nvPr/>
        </p:nvSpPr>
        <p:spPr>
          <a:xfrm>
            <a:off x="2209800" y="6172200"/>
            <a:ext cx="46409812" cy="2339102"/>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6600" b="1" dirty="0" smtClean="0">
                <a:solidFill>
                  <a:schemeClr val="tx1"/>
                </a:solidFill>
              </a:rPr>
              <a:t>Background</a:t>
            </a:r>
          </a:p>
          <a:p>
            <a:pPr algn="ctr"/>
            <a:r>
              <a:rPr lang="en-US" sz="4000" dirty="0">
                <a:solidFill>
                  <a:schemeClr val="tx1"/>
                </a:solidFill>
              </a:rPr>
              <a:t>P</a:t>
            </a:r>
            <a:r>
              <a:rPr lang="en-US" sz="4000" dirty="0" smtClean="0">
                <a:solidFill>
                  <a:schemeClr val="tx1"/>
                </a:solidFill>
              </a:rPr>
              <a:t>rotection </a:t>
            </a:r>
            <a:r>
              <a:rPr lang="en-US" sz="4000" dirty="0">
                <a:solidFill>
                  <a:schemeClr val="tx1"/>
                </a:solidFill>
              </a:rPr>
              <a:t>of natural areas from development is </a:t>
            </a:r>
            <a:r>
              <a:rPr lang="en-US" sz="4000" dirty="0" smtClean="0">
                <a:solidFill>
                  <a:schemeClr val="tx1"/>
                </a:solidFill>
              </a:rPr>
              <a:t>a growing concern for many reasons.  One of them is that threatened </a:t>
            </a:r>
            <a:r>
              <a:rPr lang="en-US" sz="4000" dirty="0">
                <a:solidFill>
                  <a:schemeClr val="tx1"/>
                </a:solidFill>
              </a:rPr>
              <a:t>and endangered </a:t>
            </a:r>
            <a:r>
              <a:rPr lang="en-US" sz="4000" dirty="0" smtClean="0">
                <a:solidFill>
                  <a:schemeClr val="tx1"/>
                </a:solidFill>
              </a:rPr>
              <a:t>(T&amp;E) species are </a:t>
            </a:r>
            <a:r>
              <a:rPr lang="en-US" sz="4000" dirty="0">
                <a:solidFill>
                  <a:schemeClr val="tx1"/>
                </a:solidFill>
              </a:rPr>
              <a:t>commonly regarded as being </a:t>
            </a:r>
            <a:r>
              <a:rPr lang="en-US" sz="4000" dirty="0" smtClean="0">
                <a:solidFill>
                  <a:schemeClr val="tx1"/>
                </a:solidFill>
              </a:rPr>
              <a:t>dependent on these areas and are particularly </a:t>
            </a:r>
            <a:r>
              <a:rPr lang="en-US" sz="4000" dirty="0">
                <a:solidFill>
                  <a:schemeClr val="tx1"/>
                </a:solidFill>
              </a:rPr>
              <a:t>susceptible to </a:t>
            </a:r>
            <a:r>
              <a:rPr lang="en-US" sz="4000" dirty="0" smtClean="0">
                <a:solidFill>
                  <a:schemeClr val="tx1"/>
                </a:solidFill>
              </a:rPr>
              <a:t>landscape changes. </a:t>
            </a:r>
            <a:r>
              <a:rPr lang="en-US" sz="4000" dirty="0">
                <a:solidFill>
                  <a:schemeClr val="tx1"/>
                </a:solidFill>
              </a:rPr>
              <a:t>This project </a:t>
            </a:r>
            <a:r>
              <a:rPr lang="en-US" sz="4000" dirty="0" smtClean="0">
                <a:solidFill>
                  <a:schemeClr val="tx1"/>
                </a:solidFill>
              </a:rPr>
              <a:t>uses correlative models to </a:t>
            </a:r>
            <a:r>
              <a:rPr lang="en-US" sz="4000" dirty="0">
                <a:solidFill>
                  <a:schemeClr val="tx1"/>
                </a:solidFill>
              </a:rPr>
              <a:t>understand how anthropogenic </a:t>
            </a:r>
            <a:r>
              <a:rPr lang="en-US" sz="4000" dirty="0" smtClean="0">
                <a:solidFill>
                  <a:schemeClr val="tx1"/>
                </a:solidFill>
              </a:rPr>
              <a:t>impact </a:t>
            </a:r>
            <a:r>
              <a:rPr lang="en-US" sz="4000" dirty="0">
                <a:solidFill>
                  <a:schemeClr val="tx1"/>
                </a:solidFill>
              </a:rPr>
              <a:t>and climate affect the geographic range of </a:t>
            </a:r>
            <a:r>
              <a:rPr lang="en-US" sz="4000" dirty="0" smtClean="0">
                <a:solidFill>
                  <a:schemeClr val="tx1"/>
                </a:solidFill>
              </a:rPr>
              <a:t>16 of Florida’s T&amp;E species.</a:t>
            </a:r>
            <a:endParaRPr lang="en-US" sz="4000" dirty="0">
              <a:solidFill>
                <a:schemeClr val="tx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235735628"/>
              </p:ext>
            </p:extLst>
          </p:nvPr>
        </p:nvGraphicFramePr>
        <p:xfrm>
          <a:off x="38942212" y="10287000"/>
          <a:ext cx="9677400" cy="9203917"/>
        </p:xfrm>
        <a:graphic>
          <a:graphicData uri="http://schemas.openxmlformats.org/drawingml/2006/table">
            <a:tbl>
              <a:tblPr>
                <a:tableStyleId>{08FB837D-C827-4EFA-A057-4D05807E0F7C}</a:tableStyleId>
              </a:tblPr>
              <a:tblGrid>
                <a:gridCol w="7315200"/>
                <a:gridCol w="2362200"/>
              </a:tblGrid>
              <a:tr h="630607">
                <a:tc>
                  <a:txBody>
                    <a:bodyPr/>
                    <a:lstStyle/>
                    <a:p>
                      <a:pPr algn="ctr" fontAlgn="b"/>
                      <a:r>
                        <a:rPr lang="en-US" sz="3200" b="1" u="none" strike="noStrike" dirty="0">
                          <a:effectLst/>
                        </a:rPr>
                        <a:t>Species name</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Spatial correlation </a:t>
                      </a:r>
                      <a:endParaRPr lang="en-US" sz="3200" b="1" i="0" u="none" strike="noStrike" dirty="0">
                        <a:solidFill>
                          <a:srgbClr val="000000"/>
                        </a:solidFill>
                        <a:effectLst/>
                        <a:latin typeface="Calibri"/>
                      </a:endParaRPr>
                    </a:p>
                  </a:txBody>
                  <a:tcPr marL="9525" marR="9525" marT="9525" marB="0" anchor="b"/>
                </a:tc>
              </a:tr>
              <a:tr h="605842">
                <a:tc>
                  <a:txBody>
                    <a:bodyPr/>
                    <a:lstStyle/>
                    <a:p>
                      <a:pPr algn="l" fontAlgn="b"/>
                      <a:r>
                        <a:rPr lang="en-US" sz="3200" i="1" u="none" strike="noStrike" dirty="0" err="1">
                          <a:effectLst/>
                        </a:rPr>
                        <a:t>Ambystoma</a:t>
                      </a:r>
                      <a:r>
                        <a:rPr lang="en-US" sz="3200" i="1" u="none" strike="noStrike" dirty="0">
                          <a:effectLst/>
                        </a:rPr>
                        <a:t> </a:t>
                      </a:r>
                      <a:r>
                        <a:rPr lang="en-US" sz="3200" i="1" u="none" strike="noStrike" dirty="0" err="1" smtClean="0">
                          <a:effectLst/>
                        </a:rPr>
                        <a:t>cingulatum</a:t>
                      </a:r>
                      <a:r>
                        <a:rPr lang="en-US" sz="3200" i="1" u="none" strike="noStrike" dirty="0" smtClean="0">
                          <a:effectLst/>
                        </a:rPr>
                        <a:t> </a:t>
                      </a:r>
                      <a:r>
                        <a:rPr lang="en-US" sz="3200" u="none" strike="noStrike" dirty="0" smtClean="0">
                          <a:effectLst/>
                        </a:rPr>
                        <a:t>(AC)</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0.978</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err="1">
                          <a:effectLst/>
                        </a:rPr>
                        <a:t>Ammodramus</a:t>
                      </a:r>
                      <a:r>
                        <a:rPr lang="en-US" sz="3200" i="1" u="none" strike="noStrike" dirty="0">
                          <a:effectLst/>
                        </a:rPr>
                        <a:t> </a:t>
                      </a:r>
                      <a:r>
                        <a:rPr lang="en-US" sz="3200" i="1" u="none" strike="noStrike" dirty="0" err="1">
                          <a:effectLst/>
                        </a:rPr>
                        <a:t>maritimus</a:t>
                      </a:r>
                      <a:r>
                        <a:rPr lang="en-US" sz="3200" i="1" u="none" strike="noStrike" dirty="0">
                          <a:effectLst/>
                        </a:rPr>
                        <a:t> </a:t>
                      </a:r>
                      <a:r>
                        <a:rPr lang="en-US" sz="3200" i="1" u="none" strike="noStrike" dirty="0" smtClean="0">
                          <a:effectLst/>
                        </a:rPr>
                        <a:t>mirabilis </a:t>
                      </a:r>
                      <a:r>
                        <a:rPr lang="en-US" sz="3200" u="none" strike="noStrike" dirty="0" smtClean="0">
                          <a:effectLst/>
                        </a:rPr>
                        <a:t>(AMM)</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0.995</a:t>
                      </a:r>
                      <a:endParaRPr lang="en-US" sz="3200" b="0" i="0" u="none" strike="noStrike" dirty="0">
                        <a:solidFill>
                          <a:srgbClr val="000000"/>
                        </a:solidFill>
                        <a:effectLst/>
                        <a:latin typeface="Calibri"/>
                      </a:endParaRPr>
                    </a:p>
                  </a:txBody>
                  <a:tcPr marL="9525" marR="9525" marT="9525" marB="0" anchor="b"/>
                </a:tc>
              </a:tr>
              <a:tr h="652320">
                <a:tc>
                  <a:txBody>
                    <a:bodyPr/>
                    <a:lstStyle/>
                    <a:p>
                      <a:pPr algn="l" fontAlgn="b"/>
                      <a:r>
                        <a:rPr lang="en-US" sz="3200" i="1" u="none" strike="noStrike" dirty="0" err="1">
                          <a:effectLst/>
                        </a:rPr>
                        <a:t>Ammodramus</a:t>
                      </a:r>
                      <a:r>
                        <a:rPr lang="en-US" sz="3200" i="1" u="none" strike="noStrike" dirty="0">
                          <a:effectLst/>
                        </a:rPr>
                        <a:t> </a:t>
                      </a:r>
                      <a:r>
                        <a:rPr lang="en-US" sz="3200" i="1" u="none" strike="noStrike" dirty="0" err="1">
                          <a:effectLst/>
                        </a:rPr>
                        <a:t>savannarum</a:t>
                      </a:r>
                      <a:r>
                        <a:rPr lang="en-US" sz="3200" i="1" u="none" strike="noStrike" dirty="0">
                          <a:effectLst/>
                        </a:rPr>
                        <a:t> </a:t>
                      </a:r>
                      <a:r>
                        <a:rPr lang="en-US" sz="3200" i="1" u="none" strike="noStrike" dirty="0" err="1" smtClean="0">
                          <a:effectLst/>
                        </a:rPr>
                        <a:t>floridanus</a:t>
                      </a:r>
                      <a:r>
                        <a:rPr lang="en-US" sz="3200" i="1" u="none" strike="noStrike" dirty="0" smtClean="0">
                          <a:effectLst/>
                        </a:rPr>
                        <a:t> </a:t>
                      </a:r>
                      <a:r>
                        <a:rPr lang="en-US" sz="3200" u="none" strike="noStrike" dirty="0" smtClean="0">
                          <a:effectLst/>
                        </a:rPr>
                        <a:t>(ASF)</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0.986</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err="1">
                          <a:effectLst/>
                        </a:rPr>
                        <a:t>Aphelocoma</a:t>
                      </a:r>
                      <a:r>
                        <a:rPr lang="en-US" sz="3200" i="1" u="none" strike="noStrike" dirty="0">
                          <a:effectLst/>
                        </a:rPr>
                        <a:t> </a:t>
                      </a:r>
                      <a:r>
                        <a:rPr lang="en-US" sz="3200" i="1" u="none" strike="noStrike" dirty="0" err="1" smtClean="0">
                          <a:effectLst/>
                        </a:rPr>
                        <a:t>coerulescens</a:t>
                      </a:r>
                      <a:r>
                        <a:rPr lang="en-US" sz="3200" i="1" u="none" strike="noStrike" dirty="0" smtClean="0">
                          <a:effectLst/>
                        </a:rPr>
                        <a:t> </a:t>
                      </a:r>
                      <a:r>
                        <a:rPr lang="en-US" sz="3200" u="none" strike="noStrike" dirty="0" smtClean="0">
                          <a:effectLst/>
                        </a:rPr>
                        <a:t>(APCO)</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0.994</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err="1" smtClean="0">
                          <a:effectLst/>
                        </a:rPr>
                        <a:t>Charadrius</a:t>
                      </a:r>
                      <a:r>
                        <a:rPr lang="en-US" sz="3200" i="1" u="none" strike="noStrike" dirty="0" smtClean="0">
                          <a:effectLst/>
                        </a:rPr>
                        <a:t> </a:t>
                      </a:r>
                      <a:r>
                        <a:rPr lang="en-US" sz="3200" i="1" u="none" strike="noStrike" dirty="0" err="1" smtClean="0">
                          <a:effectLst/>
                        </a:rPr>
                        <a:t>melodus</a:t>
                      </a:r>
                      <a:r>
                        <a:rPr lang="en-US" sz="3200" i="1" u="none" strike="noStrike" dirty="0" smtClean="0">
                          <a:effectLst/>
                        </a:rPr>
                        <a:t> </a:t>
                      </a:r>
                      <a:r>
                        <a:rPr lang="en-US" sz="3200" u="none" strike="noStrike" dirty="0" smtClean="0">
                          <a:effectLst/>
                        </a:rPr>
                        <a:t>(CM)</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0.902</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err="1" smtClean="0">
                          <a:effectLst/>
                        </a:rPr>
                        <a:t>Crocodylus</a:t>
                      </a:r>
                      <a:r>
                        <a:rPr lang="en-US" sz="3200" i="1" u="none" strike="noStrike" dirty="0" smtClean="0">
                          <a:effectLst/>
                        </a:rPr>
                        <a:t> </a:t>
                      </a:r>
                      <a:r>
                        <a:rPr lang="en-US" sz="3200" i="1" u="none" strike="noStrike" dirty="0" err="1" smtClean="0">
                          <a:effectLst/>
                        </a:rPr>
                        <a:t>acutus</a:t>
                      </a:r>
                      <a:r>
                        <a:rPr lang="en-US" sz="3200" i="1" u="none" strike="noStrike" dirty="0" smtClean="0">
                          <a:effectLst/>
                        </a:rPr>
                        <a:t> </a:t>
                      </a:r>
                      <a:r>
                        <a:rPr lang="en-US" sz="3200" u="none" strike="noStrike" dirty="0" smtClean="0">
                          <a:effectLst/>
                        </a:rPr>
                        <a:t>(CA)</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0.942</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err="1">
                          <a:effectLst/>
                        </a:rPr>
                        <a:t>Drymarchon</a:t>
                      </a:r>
                      <a:r>
                        <a:rPr lang="en-US" sz="3200" i="1" u="none" strike="noStrike" dirty="0">
                          <a:effectLst/>
                        </a:rPr>
                        <a:t> </a:t>
                      </a:r>
                      <a:r>
                        <a:rPr lang="en-US" sz="3200" i="1" u="none" strike="noStrike" dirty="0" err="1">
                          <a:effectLst/>
                        </a:rPr>
                        <a:t>corais</a:t>
                      </a:r>
                      <a:r>
                        <a:rPr lang="en-US" sz="3200" i="1" u="none" strike="noStrike" dirty="0">
                          <a:effectLst/>
                        </a:rPr>
                        <a:t> </a:t>
                      </a:r>
                      <a:r>
                        <a:rPr lang="en-US" sz="3200" i="1" u="none" strike="noStrike" dirty="0" err="1" smtClean="0">
                          <a:effectLst/>
                        </a:rPr>
                        <a:t>couperi</a:t>
                      </a:r>
                      <a:r>
                        <a:rPr lang="en-US" sz="3200" i="1" u="none" strike="noStrike" dirty="0" smtClean="0">
                          <a:effectLst/>
                        </a:rPr>
                        <a:t> </a:t>
                      </a:r>
                      <a:r>
                        <a:rPr lang="en-US" sz="3200" u="none" strike="noStrike" dirty="0" smtClean="0">
                          <a:effectLst/>
                        </a:rPr>
                        <a:t>(DCC)</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0.996</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err="1">
                          <a:effectLst/>
                        </a:rPr>
                        <a:t>Grus</a:t>
                      </a:r>
                      <a:r>
                        <a:rPr lang="en-US" sz="3200" i="1" u="none" strike="noStrike" dirty="0">
                          <a:effectLst/>
                        </a:rPr>
                        <a:t> </a:t>
                      </a:r>
                      <a:r>
                        <a:rPr lang="en-US" sz="3200" i="1" u="none" strike="noStrike" dirty="0" err="1" smtClean="0">
                          <a:effectLst/>
                        </a:rPr>
                        <a:t>americana</a:t>
                      </a:r>
                      <a:r>
                        <a:rPr lang="en-US" sz="3200" i="1" u="none" strike="noStrike" dirty="0" smtClean="0">
                          <a:effectLst/>
                        </a:rPr>
                        <a:t> </a:t>
                      </a:r>
                      <a:r>
                        <a:rPr lang="en-US" sz="3200" u="none" strike="noStrike" dirty="0" smtClean="0">
                          <a:effectLst/>
                        </a:rPr>
                        <a:t>(GA)</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0.944</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err="1">
                          <a:effectLst/>
                        </a:rPr>
                        <a:t>Mycteria</a:t>
                      </a:r>
                      <a:r>
                        <a:rPr lang="en-US" sz="3200" i="1" u="none" strike="noStrike" dirty="0">
                          <a:effectLst/>
                        </a:rPr>
                        <a:t> </a:t>
                      </a:r>
                      <a:r>
                        <a:rPr lang="en-US" sz="3200" i="1" u="none" strike="noStrike" dirty="0" err="1" smtClean="0">
                          <a:effectLst/>
                        </a:rPr>
                        <a:t>americana</a:t>
                      </a:r>
                      <a:r>
                        <a:rPr lang="en-US" sz="3200" i="1" u="none" strike="noStrike" dirty="0" smtClean="0">
                          <a:effectLst/>
                        </a:rPr>
                        <a:t> </a:t>
                      </a:r>
                      <a:r>
                        <a:rPr lang="en-US" sz="3200" u="none" strike="noStrike" dirty="0" smtClean="0">
                          <a:effectLst/>
                        </a:rPr>
                        <a:t>(MA)</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0.979</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err="1">
                          <a:effectLst/>
                        </a:rPr>
                        <a:t>Neoseps</a:t>
                      </a:r>
                      <a:r>
                        <a:rPr lang="en-US" sz="3200" i="1" u="none" strike="noStrike" dirty="0">
                          <a:effectLst/>
                        </a:rPr>
                        <a:t> </a:t>
                      </a:r>
                      <a:r>
                        <a:rPr lang="en-US" sz="3200" i="1" u="none" strike="noStrike" dirty="0" err="1" smtClean="0">
                          <a:effectLst/>
                        </a:rPr>
                        <a:t>reynoldsi</a:t>
                      </a:r>
                      <a:r>
                        <a:rPr lang="en-US" sz="3200" i="1" u="none" strike="noStrike" dirty="0" smtClean="0">
                          <a:effectLst/>
                        </a:rPr>
                        <a:t> </a:t>
                      </a:r>
                      <a:r>
                        <a:rPr lang="en-US" sz="3200" u="none" strike="noStrike" dirty="0" smtClean="0">
                          <a:effectLst/>
                        </a:rPr>
                        <a:t>(NR)</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0.995</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a:effectLst/>
                        </a:rPr>
                        <a:t>Peromyscus polionotus </a:t>
                      </a:r>
                      <a:r>
                        <a:rPr lang="en-US" sz="3200" i="1" u="none" strike="noStrike" dirty="0" smtClean="0">
                          <a:effectLst/>
                        </a:rPr>
                        <a:t>niveiventris </a:t>
                      </a:r>
                      <a:r>
                        <a:rPr lang="en-US" sz="3200" u="none" strike="noStrike" dirty="0" smtClean="0">
                          <a:effectLst/>
                        </a:rPr>
                        <a:t>(PPN)</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0.744</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err="1">
                          <a:effectLst/>
                        </a:rPr>
                        <a:t>Picoides</a:t>
                      </a:r>
                      <a:r>
                        <a:rPr lang="en-US" sz="3200" i="1" u="none" strike="noStrike" dirty="0">
                          <a:effectLst/>
                        </a:rPr>
                        <a:t> </a:t>
                      </a:r>
                      <a:r>
                        <a:rPr lang="en-US" sz="3200" i="1" u="none" strike="noStrike" dirty="0" smtClean="0">
                          <a:effectLst/>
                        </a:rPr>
                        <a:t>borealis </a:t>
                      </a:r>
                      <a:r>
                        <a:rPr lang="en-US" sz="3200" u="none" strike="noStrike" dirty="0" smtClean="0">
                          <a:effectLst/>
                        </a:rPr>
                        <a:t>(PB)</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0.980</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err="1">
                          <a:effectLst/>
                        </a:rPr>
                        <a:t>Polyborus</a:t>
                      </a:r>
                      <a:r>
                        <a:rPr lang="en-US" sz="3200" i="1" u="none" strike="noStrike" dirty="0">
                          <a:effectLst/>
                        </a:rPr>
                        <a:t> </a:t>
                      </a:r>
                      <a:r>
                        <a:rPr lang="en-US" sz="3200" i="1" u="none" strike="noStrike" dirty="0" err="1">
                          <a:effectLst/>
                        </a:rPr>
                        <a:t>plancus</a:t>
                      </a:r>
                      <a:r>
                        <a:rPr lang="en-US" sz="3200" i="1" u="none" strike="noStrike" dirty="0">
                          <a:effectLst/>
                        </a:rPr>
                        <a:t> </a:t>
                      </a:r>
                      <a:r>
                        <a:rPr lang="en-US" sz="3200" i="1" u="none" strike="noStrike" dirty="0" err="1" smtClean="0">
                          <a:effectLst/>
                        </a:rPr>
                        <a:t>audubonii</a:t>
                      </a:r>
                      <a:r>
                        <a:rPr lang="en-US" sz="3200" i="1" u="none" strike="noStrike" dirty="0" smtClean="0">
                          <a:effectLst/>
                        </a:rPr>
                        <a:t> </a:t>
                      </a:r>
                      <a:r>
                        <a:rPr lang="en-US" sz="3200" u="none" strike="noStrike" dirty="0" smtClean="0">
                          <a:effectLst/>
                        </a:rPr>
                        <a:t>(PPA)</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0.993</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a:effectLst/>
                        </a:rPr>
                        <a:t>Puma </a:t>
                      </a:r>
                      <a:r>
                        <a:rPr lang="en-US" sz="3200" i="1" u="none" strike="noStrike" dirty="0" err="1">
                          <a:effectLst/>
                        </a:rPr>
                        <a:t>concolor</a:t>
                      </a:r>
                      <a:r>
                        <a:rPr lang="en-US" sz="3200" i="1" u="none" strike="noStrike" dirty="0">
                          <a:effectLst/>
                        </a:rPr>
                        <a:t> </a:t>
                      </a:r>
                      <a:r>
                        <a:rPr lang="en-US" sz="3200" i="1" u="none" strike="noStrike" dirty="0" err="1" smtClean="0">
                          <a:effectLst/>
                        </a:rPr>
                        <a:t>coryi</a:t>
                      </a:r>
                      <a:r>
                        <a:rPr lang="en-US" sz="3200" i="1" u="none" strike="noStrike" dirty="0" smtClean="0">
                          <a:effectLst/>
                        </a:rPr>
                        <a:t> </a:t>
                      </a:r>
                      <a:r>
                        <a:rPr lang="en-US" sz="3200" u="none" strike="noStrike" dirty="0" smtClean="0">
                          <a:effectLst/>
                        </a:rPr>
                        <a:t>(PCC)</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0.993</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err="1" smtClean="0">
                          <a:effectLst/>
                        </a:rPr>
                        <a:t>Rosthramus</a:t>
                      </a:r>
                      <a:r>
                        <a:rPr lang="en-US" sz="3200" i="1" u="none" strike="noStrike" dirty="0" smtClean="0">
                          <a:effectLst/>
                        </a:rPr>
                        <a:t> </a:t>
                      </a:r>
                      <a:r>
                        <a:rPr lang="en-US" sz="3200" i="1" u="none" strike="noStrike" dirty="0" err="1">
                          <a:effectLst/>
                        </a:rPr>
                        <a:t>sociabilis</a:t>
                      </a:r>
                      <a:r>
                        <a:rPr lang="en-US" sz="3200" i="1" u="none" strike="noStrike" dirty="0">
                          <a:effectLst/>
                        </a:rPr>
                        <a:t> </a:t>
                      </a:r>
                      <a:r>
                        <a:rPr lang="en-US" sz="3200" i="1" u="none" strike="noStrike" dirty="0" err="1" smtClean="0">
                          <a:effectLst/>
                        </a:rPr>
                        <a:t>plumbeus</a:t>
                      </a:r>
                      <a:r>
                        <a:rPr lang="en-US" sz="3200" i="1" u="none" strike="noStrike" dirty="0" smtClean="0">
                          <a:effectLst/>
                        </a:rPr>
                        <a:t> </a:t>
                      </a:r>
                      <a:r>
                        <a:rPr lang="en-US" sz="3200" u="none" strike="noStrike" dirty="0" smtClean="0">
                          <a:effectLst/>
                        </a:rPr>
                        <a:t>(RSP)</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0.984</a:t>
                      </a:r>
                      <a:endParaRPr lang="en-US" sz="3200" b="0" i="0" u="none" strike="noStrike" dirty="0">
                        <a:solidFill>
                          <a:srgbClr val="000000"/>
                        </a:solidFill>
                        <a:effectLst/>
                        <a:latin typeface="Calibri"/>
                      </a:endParaRPr>
                    </a:p>
                  </a:txBody>
                  <a:tcPr marL="9525" marR="9525" marT="9525" marB="0" anchor="b"/>
                </a:tc>
              </a:tr>
              <a:tr h="360398">
                <a:tc>
                  <a:txBody>
                    <a:bodyPr/>
                    <a:lstStyle/>
                    <a:p>
                      <a:pPr algn="l" fontAlgn="b"/>
                      <a:r>
                        <a:rPr lang="en-US" sz="3200" i="1" u="none" strike="noStrike" dirty="0">
                          <a:effectLst/>
                        </a:rPr>
                        <a:t>Sterna </a:t>
                      </a:r>
                      <a:r>
                        <a:rPr lang="en-US" sz="3200" i="1" u="none" strike="noStrike" dirty="0" err="1">
                          <a:effectLst/>
                        </a:rPr>
                        <a:t>dougallii</a:t>
                      </a:r>
                      <a:r>
                        <a:rPr lang="en-US" sz="3200" i="1" u="none" strike="noStrike" dirty="0">
                          <a:effectLst/>
                        </a:rPr>
                        <a:t> </a:t>
                      </a:r>
                      <a:r>
                        <a:rPr lang="en-US" sz="3200" i="1" u="none" strike="noStrike" dirty="0" err="1" smtClean="0">
                          <a:effectLst/>
                        </a:rPr>
                        <a:t>dougallii</a:t>
                      </a:r>
                      <a:r>
                        <a:rPr lang="en-US" sz="3200" i="1" u="none" strike="noStrike" dirty="0" smtClean="0">
                          <a:effectLst/>
                        </a:rPr>
                        <a:t> </a:t>
                      </a:r>
                      <a:r>
                        <a:rPr lang="en-US" sz="3200" u="none" strike="noStrike" dirty="0" smtClean="0">
                          <a:effectLst/>
                        </a:rPr>
                        <a:t>(SDD)</a:t>
                      </a:r>
                      <a:endParaRPr lang="en-US" sz="3200" b="0" i="1"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0.717</a:t>
                      </a:r>
                      <a:endParaRPr lang="en-US" sz="3200" b="0" i="0" u="none" strike="noStrike" dirty="0">
                        <a:solidFill>
                          <a:srgbClr val="000000"/>
                        </a:solidFill>
                        <a:effectLst/>
                        <a:latin typeface="Calibri"/>
                      </a:endParaRPr>
                    </a:p>
                  </a:txBody>
                  <a:tcPr marL="9525" marR="9525" marT="9525" marB="0" anchor="b"/>
                </a:tc>
              </a:tr>
            </a:tbl>
          </a:graphicData>
        </a:graphic>
      </p:graphicFrame>
      <p:sp>
        <p:nvSpPr>
          <p:cNvPr id="16" name="Rectangle 15"/>
          <p:cNvSpPr/>
          <p:nvPr/>
        </p:nvSpPr>
        <p:spPr>
          <a:xfrm>
            <a:off x="1855076" y="37261800"/>
            <a:ext cx="48208324" cy="1083374"/>
          </a:xfrm>
          <a:prstGeom prst="rect">
            <a:avLst/>
          </a:prstGeom>
        </p:spPr>
        <p:txBody>
          <a:bodyPr wrap="square">
            <a:spAutoFit/>
          </a:bodyPr>
          <a:lstStyle/>
          <a:p>
            <a:pPr algn="ctr">
              <a:lnSpc>
                <a:spcPct val="115000"/>
              </a:lnSpc>
            </a:pPr>
            <a:r>
              <a:rPr lang="en-US" sz="2800" i="1" baseline="30000" dirty="0" smtClean="0">
                <a:effectLst/>
                <a:latin typeface="Arial" pitchFamily="34" charset="0"/>
                <a:ea typeface="Calibri"/>
                <a:cs typeface="Arial" pitchFamily="34" charset="0"/>
              </a:rPr>
              <a:t>1</a:t>
            </a:r>
            <a:r>
              <a:rPr lang="en-US" sz="2800" dirty="0" smtClean="0">
                <a:effectLst/>
                <a:latin typeface="Arial" pitchFamily="34" charset="0"/>
                <a:ea typeface="Calibri"/>
                <a:cs typeface="Arial" pitchFamily="34" charset="0"/>
              </a:rPr>
              <a:t>University of Florida, Davie, FL, USA, </a:t>
            </a:r>
            <a:r>
              <a:rPr lang="en-US" sz="2800" i="1" baseline="30000" dirty="0" smtClean="0">
                <a:effectLst/>
                <a:latin typeface="Arial" pitchFamily="34" charset="0"/>
                <a:ea typeface="Calibri"/>
                <a:cs typeface="Arial" pitchFamily="34" charset="0"/>
              </a:rPr>
              <a:t>2</a:t>
            </a:r>
            <a:r>
              <a:rPr lang="en-US" sz="2800" dirty="0" smtClean="0">
                <a:effectLst/>
                <a:latin typeface="Arial" pitchFamily="34" charset="0"/>
                <a:ea typeface="Calibri"/>
                <a:cs typeface="Arial" pitchFamily="34" charset="0"/>
              </a:rPr>
              <a:t>U.S. Fish and Wildlife, Davie, FL, USA, </a:t>
            </a:r>
            <a:r>
              <a:rPr lang="en-US" sz="2800" i="1" baseline="30000" dirty="0" smtClean="0">
                <a:effectLst/>
                <a:latin typeface="Arial" pitchFamily="34" charset="0"/>
                <a:ea typeface="Calibri"/>
                <a:cs typeface="Arial" pitchFamily="34" charset="0"/>
              </a:rPr>
              <a:t>3</a:t>
            </a:r>
            <a:r>
              <a:rPr lang="en-US" sz="2800" dirty="0" smtClean="0">
                <a:effectLst/>
                <a:latin typeface="Arial" pitchFamily="34" charset="0"/>
                <a:ea typeface="Calibri"/>
                <a:cs typeface="Arial" pitchFamily="34" charset="0"/>
              </a:rPr>
              <a:t>U.S. Geological Survey, Southeast Ecological Science Center, Davie, FL, </a:t>
            </a:r>
            <a:r>
              <a:rPr lang="en-US" sz="2800" dirty="0" smtClean="0">
                <a:effectLst/>
                <a:latin typeface="Arial" pitchFamily="34" charset="0"/>
                <a:ea typeface="Calibri"/>
                <a:cs typeface="Arial" pitchFamily="34" charset="0"/>
              </a:rPr>
              <a:t>USA. </a:t>
            </a:r>
            <a:r>
              <a:rPr lang="en-US" sz="2800" dirty="0">
                <a:latin typeface="Arial" pitchFamily="34" charset="0"/>
                <a:cs typeface="Arial" pitchFamily="34" charset="0"/>
              </a:rPr>
              <a:t>Funding was provided by the U.S. Fish and Wildlife Service, National Park Service Everglades and Dry Tortugas National Park, through the South Florida and Caribbean Cooperative Ecosystem Studies Unit and U.S. Geological Survey (Greater Everglades Priority Ecosystems Science). </a:t>
            </a:r>
            <a:endParaRPr lang="en-US" sz="2800" dirty="0">
              <a:latin typeface="Arial" pitchFamily="34" charset="0"/>
              <a:ea typeface="Calibri"/>
              <a:cs typeface="Arial" pitchFamily="34" charset="0"/>
            </a:endParaRPr>
          </a:p>
        </p:txBody>
      </p:sp>
      <p:sp>
        <p:nvSpPr>
          <p:cNvPr id="5" name="TextBox 4"/>
          <p:cNvSpPr txBox="1"/>
          <p:nvPr/>
        </p:nvSpPr>
        <p:spPr>
          <a:xfrm>
            <a:off x="9529761" y="4495796"/>
            <a:ext cx="33709164" cy="923330"/>
          </a:xfrm>
          <a:prstGeom prst="rect">
            <a:avLst/>
          </a:prstGeom>
          <a:noFill/>
        </p:spPr>
        <p:txBody>
          <a:bodyPr wrap="none" rtlCol="0">
            <a:spAutoFit/>
          </a:bodyPr>
          <a:lstStyle/>
          <a:p>
            <a:r>
              <a:rPr lang="en-US" sz="5400" b="1" i="1" dirty="0" smtClean="0"/>
              <a:t>Carolina Speroterra</a:t>
            </a:r>
            <a:r>
              <a:rPr lang="en-US" sz="5400" i="1" baseline="30000" dirty="0" smtClean="0"/>
              <a:t>1</a:t>
            </a:r>
            <a:r>
              <a:rPr lang="en-US" sz="5400" i="1" dirty="0"/>
              <a:t>, Laura A. Brandt</a:t>
            </a:r>
            <a:r>
              <a:rPr lang="en-US" sz="5400" i="1" baseline="30000" dirty="0"/>
              <a:t>2</a:t>
            </a:r>
            <a:r>
              <a:rPr lang="en-US" sz="5400" i="1" dirty="0"/>
              <a:t>, David N. Bucklin</a:t>
            </a:r>
            <a:r>
              <a:rPr lang="en-US" sz="5400" i="1" baseline="30000" dirty="0"/>
              <a:t>1</a:t>
            </a:r>
            <a:r>
              <a:rPr lang="en-US" sz="5400" i="1" dirty="0"/>
              <a:t>, Frank J. Mazzotti</a:t>
            </a:r>
            <a:r>
              <a:rPr lang="en-US" sz="5400" i="1" baseline="30000" dirty="0"/>
              <a:t>1</a:t>
            </a:r>
            <a:r>
              <a:rPr lang="en-US" sz="5400" i="1" dirty="0"/>
              <a:t>, Stephanie S. Romañach</a:t>
            </a:r>
            <a:r>
              <a:rPr lang="en-US" sz="5400" i="1" baseline="30000" dirty="0"/>
              <a:t>3</a:t>
            </a:r>
            <a:r>
              <a:rPr lang="en-US" sz="5400" i="1" dirty="0"/>
              <a:t>, James I. Watling</a:t>
            </a:r>
            <a:r>
              <a:rPr lang="en-US" sz="5400" i="1" baseline="30000" dirty="0"/>
              <a:t>1</a:t>
            </a:r>
            <a:endParaRPr lang="en-US" sz="5400" dirty="0"/>
          </a:p>
        </p:txBody>
      </p:sp>
      <p:graphicFrame>
        <p:nvGraphicFramePr>
          <p:cNvPr id="21" name="Table 20"/>
          <p:cNvGraphicFramePr>
            <a:graphicFrameLocks noGrp="1"/>
          </p:cNvGraphicFramePr>
          <p:nvPr>
            <p:extLst>
              <p:ext uri="{D42A27DB-BD31-4B8C-83A1-F6EECF244321}">
                <p14:modId xmlns:p14="http://schemas.microsoft.com/office/powerpoint/2010/main" val="1032715185"/>
              </p:ext>
            </p:extLst>
          </p:nvPr>
        </p:nvGraphicFramePr>
        <p:xfrm>
          <a:off x="2558919" y="10796319"/>
          <a:ext cx="5518281" cy="6425565"/>
        </p:xfrm>
        <a:graphic>
          <a:graphicData uri="http://schemas.openxmlformats.org/drawingml/2006/table">
            <a:tbl>
              <a:tblPr>
                <a:tableStyleId>{08FB837D-C827-4EFA-A057-4D05807E0F7C}</a:tableStyleId>
              </a:tblPr>
              <a:tblGrid>
                <a:gridCol w="5518281"/>
              </a:tblGrid>
              <a:tr h="342900">
                <a:tc>
                  <a:txBody>
                    <a:bodyPr/>
                    <a:lstStyle/>
                    <a:p>
                      <a:pPr algn="ctr" fontAlgn="b"/>
                      <a:r>
                        <a:rPr lang="en-US" sz="3200" b="1" u="none" strike="noStrike" dirty="0" smtClean="0">
                          <a:effectLst/>
                        </a:rPr>
                        <a:t>Categories for SEDAC HII layer</a:t>
                      </a:r>
                      <a:endParaRPr lang="en-US" sz="3200" b="1" i="0" u="none" strike="noStrike" dirty="0">
                        <a:solidFill>
                          <a:srgbClr val="000000"/>
                        </a:solidFill>
                        <a:effectLst/>
                        <a:latin typeface="Calibri"/>
                      </a:endParaRPr>
                    </a:p>
                  </a:txBody>
                  <a:tcPr marL="9525" marR="9525" marT="9525" marB="0" anchor="b"/>
                </a:tc>
              </a:tr>
              <a:tr h="200025">
                <a:tc>
                  <a:txBody>
                    <a:bodyPr/>
                    <a:lstStyle/>
                    <a:p>
                      <a:pPr algn="ctr" fontAlgn="b"/>
                      <a:r>
                        <a:rPr lang="en-US" sz="3200" u="none" strike="noStrike" dirty="0" smtClean="0">
                          <a:effectLst/>
                        </a:rPr>
                        <a:t>Population </a:t>
                      </a:r>
                      <a:r>
                        <a:rPr lang="en-US" sz="3200" u="none" strike="noStrike" dirty="0">
                          <a:effectLst/>
                        </a:rPr>
                        <a:t>Density/sq. km </a:t>
                      </a:r>
                      <a:endParaRPr lang="en-US" sz="3200" b="0" i="0" u="none" strike="noStrike" dirty="0">
                        <a:solidFill>
                          <a:srgbClr val="000000"/>
                        </a:solidFill>
                        <a:effectLst/>
                        <a:latin typeface="Calibri"/>
                      </a:endParaRPr>
                    </a:p>
                  </a:txBody>
                  <a:tcPr marL="9525" marR="9525" marT="9525" marB="0" anchor="b"/>
                </a:tc>
              </a:tr>
              <a:tr h="200025">
                <a:tc>
                  <a:txBody>
                    <a:bodyPr/>
                    <a:lstStyle/>
                    <a:p>
                      <a:pPr algn="ctr" fontAlgn="b"/>
                      <a:r>
                        <a:rPr lang="en-US" sz="3200" u="none" strike="noStrike" dirty="0" smtClean="0">
                          <a:effectLst/>
                        </a:rPr>
                        <a:t>Proximity to </a:t>
                      </a:r>
                      <a:r>
                        <a:rPr lang="en-US" sz="3200" u="none" strike="noStrike" dirty="0">
                          <a:effectLst/>
                        </a:rPr>
                        <a:t>Railroads </a:t>
                      </a:r>
                      <a:endParaRPr lang="en-US" sz="3200" b="0" i="0" u="none" strike="noStrike" dirty="0">
                        <a:solidFill>
                          <a:srgbClr val="000000"/>
                        </a:solidFill>
                        <a:effectLst/>
                        <a:latin typeface="Calibri"/>
                      </a:endParaRPr>
                    </a:p>
                  </a:txBody>
                  <a:tcPr marL="9525" marR="9525" marT="9525" marB="0" anchor="b"/>
                </a:tc>
              </a:tr>
              <a:tr h="200025">
                <a:tc>
                  <a:txBody>
                    <a:bodyPr/>
                    <a:lstStyle/>
                    <a:p>
                      <a:pPr algn="ctr" fontAlgn="b"/>
                      <a:r>
                        <a:rPr lang="en-US" sz="3200" u="none" strike="noStrike" dirty="0" smtClean="0">
                          <a:effectLst/>
                        </a:rPr>
                        <a:t>Proximity to Major </a:t>
                      </a:r>
                      <a:r>
                        <a:rPr lang="en-US" sz="3200" u="none" strike="noStrike" dirty="0">
                          <a:effectLst/>
                        </a:rPr>
                        <a:t>Roads </a:t>
                      </a:r>
                      <a:endParaRPr lang="en-US" sz="3200" b="0" i="0" u="none" strike="noStrike" dirty="0">
                        <a:solidFill>
                          <a:srgbClr val="000000"/>
                        </a:solidFill>
                        <a:effectLst/>
                        <a:latin typeface="Calibri"/>
                      </a:endParaRPr>
                    </a:p>
                  </a:txBody>
                  <a:tcPr marL="9525" marR="9525" marT="9525" marB="0" anchor="b"/>
                </a:tc>
              </a:tr>
              <a:tr h="200025">
                <a:tc>
                  <a:txBody>
                    <a:bodyPr/>
                    <a:lstStyle/>
                    <a:p>
                      <a:pPr marL="0" marR="0" indent="0" algn="ctr" defTabSz="5120640" rtl="0" eaLnBrk="1" fontAlgn="b" latinLnBrk="0" hangingPunct="1">
                        <a:lnSpc>
                          <a:spcPct val="100000"/>
                        </a:lnSpc>
                        <a:spcBef>
                          <a:spcPts val="0"/>
                        </a:spcBef>
                        <a:spcAft>
                          <a:spcPts val="0"/>
                        </a:spcAft>
                        <a:buClrTx/>
                        <a:buSzTx/>
                        <a:buFontTx/>
                        <a:buNone/>
                        <a:tabLst/>
                        <a:defRPr/>
                      </a:pPr>
                      <a:r>
                        <a:rPr lang="en-US" sz="3200" u="none" strike="noStrike" dirty="0" smtClean="0">
                          <a:effectLst/>
                        </a:rPr>
                        <a:t>Proximity to Navigable Rivers </a:t>
                      </a:r>
                      <a:endParaRPr lang="en-US" sz="3200" b="0" i="0" u="none" strike="noStrike" dirty="0" smtClean="0">
                        <a:solidFill>
                          <a:srgbClr val="000000"/>
                        </a:solidFill>
                        <a:effectLst/>
                        <a:latin typeface="+mn-lt"/>
                      </a:endParaRPr>
                    </a:p>
                  </a:txBody>
                  <a:tcPr marL="9525" marR="9525" marT="9525" marB="0" anchor="b"/>
                </a:tc>
              </a:tr>
              <a:tr h="200025">
                <a:tc>
                  <a:txBody>
                    <a:bodyPr/>
                    <a:lstStyle/>
                    <a:p>
                      <a:pPr marL="0" marR="0" indent="0" algn="ctr" defTabSz="5120640" rtl="0" eaLnBrk="1" fontAlgn="b" latinLnBrk="0" hangingPunct="1">
                        <a:lnSpc>
                          <a:spcPct val="100000"/>
                        </a:lnSpc>
                        <a:spcBef>
                          <a:spcPts val="0"/>
                        </a:spcBef>
                        <a:spcAft>
                          <a:spcPts val="0"/>
                        </a:spcAft>
                        <a:buClrTx/>
                        <a:buSzTx/>
                        <a:buFontTx/>
                        <a:buNone/>
                        <a:tabLst/>
                        <a:defRPr/>
                      </a:pPr>
                      <a:r>
                        <a:rPr lang="en-US" sz="3200" u="none" strike="noStrike" dirty="0" smtClean="0">
                          <a:effectLst/>
                        </a:rPr>
                        <a:t>Proximity to Coastlines </a:t>
                      </a:r>
                      <a:endParaRPr lang="en-US" sz="3200" b="0" i="0" u="none" strike="noStrike" dirty="0" smtClean="0">
                        <a:solidFill>
                          <a:srgbClr val="000000"/>
                        </a:solidFill>
                        <a:effectLst/>
                        <a:latin typeface="+mn-lt"/>
                      </a:endParaRPr>
                    </a:p>
                  </a:txBody>
                  <a:tcPr marL="9525" marR="9525" marT="9525" marB="0" anchor="b"/>
                </a:tc>
              </a:tr>
              <a:tr h="200025">
                <a:tc>
                  <a:txBody>
                    <a:bodyPr/>
                    <a:lstStyle/>
                    <a:p>
                      <a:pPr marL="0" marR="0" indent="0" algn="ctr" defTabSz="5120640" rtl="0" eaLnBrk="1" fontAlgn="b" latinLnBrk="0" hangingPunct="1">
                        <a:lnSpc>
                          <a:spcPct val="100000"/>
                        </a:lnSpc>
                        <a:spcBef>
                          <a:spcPts val="0"/>
                        </a:spcBef>
                        <a:spcAft>
                          <a:spcPts val="0"/>
                        </a:spcAft>
                        <a:buClrTx/>
                        <a:buSzTx/>
                        <a:buFontTx/>
                        <a:buNone/>
                        <a:tabLst/>
                        <a:defRPr/>
                      </a:pPr>
                      <a:r>
                        <a:rPr lang="en-US" sz="3200" u="none" strike="noStrike" dirty="0" smtClean="0">
                          <a:effectLst/>
                        </a:rPr>
                        <a:t>Proximity to Nighttime Stable Lights Values </a:t>
                      </a:r>
                      <a:endParaRPr lang="en-US" sz="3200" b="0" i="0" u="none" strike="noStrike" dirty="0" smtClean="0">
                        <a:solidFill>
                          <a:srgbClr val="000000"/>
                        </a:solidFill>
                        <a:effectLst/>
                        <a:latin typeface="+mn-lt"/>
                      </a:endParaRPr>
                    </a:p>
                  </a:txBody>
                  <a:tcPr marL="9525" marR="9525" marT="9525" marB="0" anchor="b"/>
                </a:tc>
              </a:tr>
              <a:tr h="200025">
                <a:tc>
                  <a:txBody>
                    <a:bodyPr/>
                    <a:lstStyle/>
                    <a:p>
                      <a:pPr marL="0" marR="0" indent="0" algn="ctr" defTabSz="5120640" rtl="0" eaLnBrk="1" fontAlgn="b" latinLnBrk="0" hangingPunct="1">
                        <a:lnSpc>
                          <a:spcPct val="100000"/>
                        </a:lnSpc>
                        <a:spcBef>
                          <a:spcPts val="0"/>
                        </a:spcBef>
                        <a:spcAft>
                          <a:spcPts val="0"/>
                        </a:spcAft>
                        <a:buClrTx/>
                        <a:buSzTx/>
                        <a:buFontTx/>
                        <a:buNone/>
                        <a:tabLst/>
                        <a:defRPr/>
                      </a:pPr>
                      <a:r>
                        <a:rPr lang="en-US" sz="3200" u="none" strike="noStrike" dirty="0" smtClean="0">
                          <a:effectLst/>
                        </a:rPr>
                        <a:t>Urban Polygons </a:t>
                      </a:r>
                      <a:endParaRPr lang="en-US" sz="3200" b="0" i="0" u="none" strike="noStrike" dirty="0" smtClean="0">
                        <a:solidFill>
                          <a:srgbClr val="000000"/>
                        </a:solidFill>
                        <a:effectLst/>
                        <a:latin typeface="+mn-lt"/>
                      </a:endParaRPr>
                    </a:p>
                  </a:txBody>
                  <a:tcPr marL="9525" marR="9525" marT="9525" marB="0" anchor="b"/>
                </a:tc>
              </a:tr>
              <a:tr h="200025">
                <a:tc>
                  <a:txBody>
                    <a:bodyPr/>
                    <a:lstStyle/>
                    <a:p>
                      <a:pPr algn="ctr" fontAlgn="b"/>
                      <a:r>
                        <a:rPr lang="en-US" sz="3200" u="none" strike="noStrike" dirty="0" smtClean="0">
                          <a:effectLst/>
                        </a:rPr>
                        <a:t>Land Cover categories (urban, irrigated agriculture, rain-fed agriculture, forests, tundra</a:t>
                      </a:r>
                      <a:r>
                        <a:rPr lang="en-US" sz="3200" u="none" strike="noStrike" baseline="0" dirty="0" smtClean="0">
                          <a:effectLst/>
                        </a:rPr>
                        <a:t> and deserts)</a:t>
                      </a:r>
                      <a:endParaRPr lang="en-US" sz="3200" b="0" i="0" u="none" strike="noStrike" dirty="0">
                        <a:solidFill>
                          <a:srgbClr val="000000"/>
                        </a:solidFill>
                        <a:effectLst/>
                        <a:latin typeface="Calibri"/>
                      </a:endParaRPr>
                    </a:p>
                  </a:txBody>
                  <a:tcPr marL="9525" marR="9525" marT="9525" marB="0" anchor="b"/>
                </a:tc>
              </a:tr>
            </a:tbl>
          </a:graphicData>
        </a:graphic>
      </p:graphicFrame>
      <p:cxnSp>
        <p:nvCxnSpPr>
          <p:cNvPr id="28" name="Straight Connector 27"/>
          <p:cNvCxnSpPr/>
          <p:nvPr/>
        </p:nvCxnSpPr>
        <p:spPr>
          <a:xfrm>
            <a:off x="6286500" y="3810000"/>
            <a:ext cx="38709600" cy="0"/>
          </a:xfrm>
          <a:prstGeom prst="line">
            <a:avLst/>
          </a:prstGeom>
          <a:ln w="635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676400" y="21259800"/>
            <a:ext cx="13276591" cy="15284728"/>
            <a:chOff x="2115809" y="20675001"/>
            <a:chExt cx="13962391" cy="15284728"/>
          </a:xfrm>
        </p:grpSpPr>
        <p:sp>
          <p:nvSpPr>
            <p:cNvPr id="9" name="TextBox 8"/>
            <p:cNvSpPr txBox="1"/>
            <p:nvPr/>
          </p:nvSpPr>
          <p:spPr>
            <a:xfrm>
              <a:off x="2276081" y="20675001"/>
              <a:ext cx="3606124" cy="1107996"/>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6600" b="1" dirty="0" smtClean="0">
                  <a:solidFill>
                    <a:schemeClr val="accent3">
                      <a:lumMod val="75000"/>
                    </a:schemeClr>
                  </a:solidFill>
                </a:rPr>
                <a:t>Methods</a:t>
              </a:r>
            </a:p>
          </p:txBody>
        </p:sp>
        <p:sp>
          <p:nvSpPr>
            <p:cNvPr id="17" name="Rectangle 16"/>
            <p:cNvSpPr/>
            <p:nvPr/>
          </p:nvSpPr>
          <p:spPr>
            <a:xfrm>
              <a:off x="2115809" y="21868789"/>
              <a:ext cx="13962391" cy="9007594"/>
            </a:xfrm>
            <a:prstGeom prst="rect">
              <a:avLst/>
            </a:prstGeom>
          </p:spPr>
          <p:txBody>
            <a:bodyPr wrap="square">
              <a:spAutoFit/>
            </a:bodyPr>
            <a:lstStyle/>
            <a:p>
              <a:pPr marL="571500" marR="0" lvl="0" indent="-571500">
                <a:spcAft>
                  <a:spcPts val="1000"/>
                </a:spcAft>
                <a:buClr>
                  <a:srgbClr val="C00000"/>
                </a:buClr>
                <a:buFont typeface="Arial" pitchFamily="34" charset="0"/>
                <a:buChar char="•"/>
              </a:pPr>
              <a:r>
                <a:rPr lang="en-US" sz="3900" dirty="0" smtClean="0">
                  <a:ea typeface="Calibri"/>
                  <a:cs typeface="Times New Roman"/>
                </a:rPr>
                <a:t>Grid size of the climate and HII layers were resampled from </a:t>
              </a:r>
              <a:r>
                <a:rPr lang="en-US" sz="3900" dirty="0" smtClean="0">
                  <a:ea typeface="Calibri"/>
                  <a:cs typeface="Calibri"/>
                </a:rPr>
                <a:t>1 km</a:t>
              </a:r>
              <a:r>
                <a:rPr lang="en-US" sz="3900" baseline="30000" dirty="0" smtClean="0">
                  <a:ea typeface="Calibri"/>
                  <a:cs typeface="Calibri"/>
                </a:rPr>
                <a:t>2</a:t>
              </a:r>
              <a:r>
                <a:rPr lang="en-US" sz="3900" dirty="0" smtClean="0">
                  <a:ea typeface="Calibri"/>
                  <a:cs typeface="Calibri"/>
                </a:rPr>
                <a:t> </a:t>
              </a:r>
              <a:r>
                <a:rPr lang="en-US" sz="3900" dirty="0" smtClean="0">
                  <a:ea typeface="Calibri"/>
                  <a:cs typeface="Times New Roman"/>
                </a:rPr>
                <a:t>to 325 km</a:t>
              </a:r>
              <a:r>
                <a:rPr lang="en-US" sz="3900" baseline="30000" dirty="0">
                  <a:ea typeface="Calibri"/>
                  <a:cs typeface="Calibri"/>
                </a:rPr>
                <a:t>2</a:t>
              </a:r>
              <a:r>
                <a:rPr lang="en-US" sz="3900" dirty="0" smtClean="0">
                  <a:latin typeface="Calibri"/>
                  <a:ea typeface="Calibri"/>
                  <a:cs typeface="Calibri"/>
                </a:rPr>
                <a:t>, to match already-developed climate-only models from a previous project.</a:t>
              </a:r>
            </a:p>
            <a:p>
              <a:pPr marL="571500" marR="0" lvl="0" indent="-571500">
                <a:spcAft>
                  <a:spcPts val="1000"/>
                </a:spcAft>
                <a:buClr>
                  <a:srgbClr val="C00000"/>
                </a:buClr>
                <a:buFont typeface="Arial" pitchFamily="34" charset="0"/>
                <a:buChar char="•"/>
              </a:pPr>
              <a:r>
                <a:rPr lang="en-US" sz="3900" dirty="0" smtClean="0">
                  <a:latin typeface="Calibri"/>
                  <a:ea typeface="Calibri"/>
                  <a:cs typeface="Calibri"/>
                </a:rPr>
                <a:t>A prediction area suited for each species was established with a ‘target mask’ based on the ranges of </a:t>
              </a:r>
              <a:r>
                <a:rPr lang="en-US" sz="3900" dirty="0" err="1" smtClean="0">
                  <a:latin typeface="Calibri"/>
                  <a:ea typeface="Calibri"/>
                  <a:cs typeface="Calibri"/>
                </a:rPr>
                <a:t>phylogenetically</a:t>
              </a:r>
              <a:r>
                <a:rPr lang="en-US" sz="3900" dirty="0" smtClean="0">
                  <a:latin typeface="Calibri"/>
                  <a:ea typeface="Calibri"/>
                  <a:cs typeface="Calibri"/>
                </a:rPr>
                <a:t> similar species.  </a:t>
              </a:r>
              <a:endParaRPr lang="en-US" sz="3900" dirty="0" smtClean="0">
                <a:ea typeface="Calibri"/>
                <a:cs typeface="Times New Roman"/>
              </a:endParaRPr>
            </a:p>
            <a:p>
              <a:pPr marL="571500" marR="0" lvl="0" indent="-571500">
                <a:spcAft>
                  <a:spcPts val="1000"/>
                </a:spcAft>
                <a:buClr>
                  <a:srgbClr val="C00000"/>
                </a:buClr>
                <a:buFont typeface="Arial" pitchFamily="34" charset="0"/>
                <a:buChar char="•"/>
              </a:pPr>
              <a:r>
                <a:rPr lang="en-US" sz="3900" dirty="0" smtClean="0">
                  <a:ea typeface="Calibri"/>
                  <a:cs typeface="Times New Roman"/>
                </a:rPr>
                <a:t>Models were trained with 75% of the occurrence data and tested with 25% of the data. Random pseudo-absences were created in order to run the RF algorithm.</a:t>
              </a:r>
            </a:p>
            <a:p>
              <a:pPr marL="571500" marR="0" lvl="0" indent="-571500">
                <a:spcAft>
                  <a:spcPts val="1000"/>
                </a:spcAft>
                <a:buClr>
                  <a:srgbClr val="C00000"/>
                </a:buClr>
                <a:buFont typeface="Arial" pitchFamily="34" charset="0"/>
                <a:buChar char="•"/>
              </a:pPr>
              <a:r>
                <a:rPr lang="en-US" sz="3900" dirty="0" smtClean="0">
                  <a:ea typeface="Calibri"/>
                  <a:cs typeface="Times New Roman"/>
                </a:rPr>
                <a:t>Probability maps were converted to binary maps (presence/absence) using a threshold calculated through a </a:t>
              </a:r>
              <a:r>
                <a:rPr lang="en-US" sz="3900" dirty="0">
                  <a:ea typeface="Calibri"/>
                  <a:cs typeface="Times New Roman"/>
                </a:rPr>
                <a:t>method that maximizes Cohen’s </a:t>
              </a:r>
              <a:r>
                <a:rPr lang="en-US" sz="3900" dirty="0" smtClean="0">
                  <a:ea typeface="Calibri"/>
                  <a:cs typeface="Times New Roman"/>
                </a:rPr>
                <a:t>kappa for each individual species.</a:t>
              </a:r>
            </a:p>
            <a:p>
              <a:pPr marL="571500" marR="0" lvl="0" indent="-571500">
                <a:spcAft>
                  <a:spcPts val="1000"/>
                </a:spcAft>
                <a:buClr>
                  <a:srgbClr val="C00000"/>
                </a:buClr>
                <a:buFont typeface="Arial" pitchFamily="34" charset="0"/>
                <a:buChar char="•"/>
              </a:pPr>
              <a:r>
                <a:rPr lang="en-US" sz="3900" dirty="0" smtClean="0">
                  <a:ea typeface="Calibri"/>
                  <a:cs typeface="Times New Roman"/>
                </a:rPr>
                <a:t>Three </a:t>
              </a:r>
              <a:r>
                <a:rPr lang="en-US" sz="3900" dirty="0">
                  <a:ea typeface="Calibri"/>
                  <a:cs typeface="Times New Roman"/>
                </a:rPr>
                <a:t>models per species were </a:t>
              </a:r>
              <a:r>
                <a:rPr lang="en-US" sz="3900" dirty="0" smtClean="0">
                  <a:ea typeface="Calibri"/>
                  <a:cs typeface="Times New Roman"/>
                </a:rPr>
                <a:t>used for analysis:</a:t>
              </a:r>
            </a:p>
          </p:txBody>
        </p:sp>
        <p:sp>
          <p:nvSpPr>
            <p:cNvPr id="3" name="Rectangle 2"/>
            <p:cNvSpPr/>
            <p:nvPr/>
          </p:nvSpPr>
          <p:spPr>
            <a:xfrm>
              <a:off x="3049649" y="30809601"/>
              <a:ext cx="13009841" cy="5150128"/>
            </a:xfrm>
            <a:prstGeom prst="rect">
              <a:avLst/>
            </a:prstGeom>
          </p:spPr>
          <p:txBody>
            <a:bodyPr wrap="square">
              <a:spAutoFit/>
            </a:bodyPr>
            <a:lstStyle/>
            <a:p>
              <a:pPr marL="576072" indent="-576072">
                <a:spcAft>
                  <a:spcPts val="1000"/>
                </a:spcAft>
                <a:buClr>
                  <a:srgbClr val="C00000"/>
                </a:buClr>
                <a:buSzPct val="80000"/>
                <a:buFont typeface="Wingdings" pitchFamily="2" charset="2"/>
                <a:buChar char="Ø"/>
              </a:pPr>
              <a:r>
                <a:rPr lang="en-US" sz="3900" dirty="0">
                  <a:ea typeface="Calibri"/>
                  <a:cs typeface="Times New Roman"/>
                </a:rPr>
                <a:t>Significant climate variables </a:t>
              </a:r>
              <a:r>
                <a:rPr lang="en-US" sz="3900" dirty="0" smtClean="0">
                  <a:ea typeface="Calibri"/>
                  <a:cs typeface="Times New Roman"/>
                </a:rPr>
                <a:t>only. </a:t>
              </a:r>
              <a:r>
                <a:rPr lang="en-US" sz="3900" dirty="0">
                  <a:ea typeface="Calibri"/>
                  <a:cs typeface="Times New Roman"/>
                </a:rPr>
                <a:t>(</a:t>
              </a:r>
              <a:r>
                <a:rPr lang="en-US" sz="3900" dirty="0" err="1">
                  <a:ea typeface="Calibri"/>
                  <a:cs typeface="Times New Roman"/>
                </a:rPr>
                <a:t>nHII</a:t>
              </a:r>
              <a:r>
                <a:rPr lang="en-US" sz="3900" dirty="0">
                  <a:ea typeface="Calibri"/>
                  <a:cs typeface="Times New Roman"/>
                </a:rPr>
                <a:t> </a:t>
              </a:r>
              <a:r>
                <a:rPr lang="en-US" sz="3900" dirty="0" smtClean="0">
                  <a:ea typeface="Calibri"/>
                  <a:cs typeface="Times New Roman"/>
                </a:rPr>
                <a:t>models).  This set of models were from previous climate models work.</a:t>
              </a:r>
              <a:endParaRPr lang="en-US" sz="3900" dirty="0">
                <a:ea typeface="Calibri"/>
                <a:cs typeface="Times New Roman"/>
              </a:endParaRPr>
            </a:p>
            <a:p>
              <a:pPr marL="576072" indent="-576072">
                <a:spcAft>
                  <a:spcPts val="1000"/>
                </a:spcAft>
                <a:buClr>
                  <a:srgbClr val="C00000"/>
                </a:buClr>
                <a:buSzPct val="80000"/>
                <a:buFont typeface="Wingdings" pitchFamily="2" charset="2"/>
                <a:buChar char="Ø"/>
              </a:pPr>
              <a:r>
                <a:rPr lang="en-US" sz="3900" dirty="0">
                  <a:ea typeface="Calibri"/>
                  <a:cs typeface="Times New Roman"/>
                </a:rPr>
                <a:t>Significant climate variables + HII </a:t>
              </a:r>
              <a:r>
                <a:rPr lang="en-US" sz="3900" dirty="0" smtClean="0">
                  <a:ea typeface="Calibri"/>
                  <a:cs typeface="Times New Roman"/>
                </a:rPr>
                <a:t>layer. </a:t>
              </a:r>
              <a:r>
                <a:rPr lang="en-US" sz="3900" dirty="0">
                  <a:ea typeface="Calibri"/>
                  <a:cs typeface="Times New Roman"/>
                </a:rPr>
                <a:t>(HII models)</a:t>
              </a:r>
            </a:p>
            <a:p>
              <a:pPr marL="576072" indent="-576072">
                <a:spcAft>
                  <a:spcPts val="1000"/>
                </a:spcAft>
                <a:buClr>
                  <a:srgbClr val="C00000"/>
                </a:buClr>
                <a:buSzPct val="80000"/>
                <a:buFont typeface="Wingdings" pitchFamily="2" charset="2"/>
                <a:buChar char="Ø"/>
              </a:pPr>
              <a:r>
                <a:rPr lang="en-US" sz="3900" dirty="0">
                  <a:ea typeface="Calibri"/>
                  <a:cs typeface="Times New Roman"/>
                </a:rPr>
                <a:t>Significant climate variables + 1 random climate variable (Clim+1 models).  This last set of models were created for testing that changes occurring in HII models were due to the nature of the HII layer itself and not just a product of the addition of more information (layers) to the model.</a:t>
              </a:r>
            </a:p>
          </p:txBody>
        </p:sp>
      </p:grpSp>
      <p:grpSp>
        <p:nvGrpSpPr>
          <p:cNvPr id="35" name="Group 34"/>
          <p:cNvGrpSpPr/>
          <p:nvPr/>
        </p:nvGrpSpPr>
        <p:grpSpPr>
          <a:xfrm>
            <a:off x="1787665" y="8991600"/>
            <a:ext cx="14909395" cy="10972800"/>
            <a:chOff x="2040639" y="9544507"/>
            <a:chExt cx="14909395" cy="10972800"/>
          </a:xfrm>
        </p:grpSpPr>
        <p:sp>
          <p:nvSpPr>
            <p:cNvPr id="25" name="Rectangle 24"/>
            <p:cNvSpPr/>
            <p:nvPr/>
          </p:nvSpPr>
          <p:spPr>
            <a:xfrm>
              <a:off x="8482575" y="10763707"/>
              <a:ext cx="7595626" cy="7894469"/>
            </a:xfrm>
            <a:prstGeom prst="rect">
              <a:avLst/>
            </a:prstGeom>
          </p:spPr>
          <p:txBody>
            <a:bodyPr wrap="square">
              <a:spAutoFit/>
            </a:bodyPr>
            <a:lstStyle/>
            <a:p>
              <a:pPr marL="576072" lvl="0" indent="-576072">
                <a:buClr>
                  <a:srgbClr val="C00000"/>
                </a:buClr>
                <a:buFont typeface="Arial" pitchFamily="34" charset="0"/>
                <a:buChar char="•"/>
              </a:pPr>
              <a:r>
                <a:rPr lang="en-US" sz="3900" dirty="0">
                  <a:solidFill>
                    <a:prstClr val="black"/>
                  </a:solidFill>
                  <a:ea typeface="Calibri"/>
                  <a:cs typeface="Times New Roman"/>
                </a:rPr>
                <a:t>Occurrences for 16 Florida </a:t>
              </a:r>
              <a:r>
                <a:rPr lang="en-US" sz="3900" dirty="0" smtClean="0">
                  <a:solidFill>
                    <a:prstClr val="black"/>
                  </a:solidFill>
                  <a:ea typeface="Calibri"/>
                  <a:cs typeface="Times New Roman"/>
                </a:rPr>
                <a:t>T&amp;E terrestrial vertebrate species. (See Table in the Results section)</a:t>
              </a:r>
              <a:endParaRPr lang="en-US" sz="3900" dirty="0">
                <a:solidFill>
                  <a:prstClr val="black"/>
                </a:solidFill>
                <a:ea typeface="Calibri"/>
                <a:cs typeface="Times New Roman"/>
              </a:endParaRPr>
            </a:p>
            <a:p>
              <a:pPr marL="576072" lvl="0" indent="-576072">
                <a:buClr>
                  <a:srgbClr val="C00000"/>
                </a:buClr>
                <a:buFont typeface="Arial" pitchFamily="34" charset="0"/>
                <a:buChar char="•"/>
              </a:pPr>
              <a:r>
                <a:rPr lang="en-US" sz="3900" dirty="0">
                  <a:solidFill>
                    <a:prstClr val="black"/>
                  </a:solidFill>
                  <a:ea typeface="Calibri"/>
                  <a:cs typeface="Times New Roman"/>
                </a:rPr>
                <a:t>24 </a:t>
              </a:r>
              <a:r>
                <a:rPr lang="en-US" sz="3900" dirty="0" err="1">
                  <a:solidFill>
                    <a:prstClr val="black"/>
                  </a:solidFill>
                  <a:ea typeface="Calibri"/>
                  <a:cs typeface="Times New Roman"/>
                </a:rPr>
                <a:t>WorldClim</a:t>
              </a:r>
              <a:r>
                <a:rPr lang="en-US" sz="3900" dirty="0">
                  <a:solidFill>
                    <a:prstClr val="black"/>
                  </a:solidFill>
                  <a:ea typeface="Calibri"/>
                  <a:cs typeface="Times New Roman"/>
                </a:rPr>
                <a:t> </a:t>
              </a:r>
              <a:r>
                <a:rPr lang="en-US" sz="3900" dirty="0" smtClean="0">
                  <a:solidFill>
                    <a:prstClr val="black"/>
                  </a:solidFill>
                  <a:ea typeface="Calibri"/>
                  <a:cs typeface="Times New Roman"/>
                </a:rPr>
                <a:t>contemporary </a:t>
              </a:r>
              <a:r>
                <a:rPr lang="en-US" sz="3900" dirty="0" smtClean="0">
                  <a:solidFill>
                    <a:prstClr val="black"/>
                  </a:solidFill>
                  <a:ea typeface="Calibri"/>
                  <a:cs typeface="Times New Roman"/>
                </a:rPr>
                <a:t>(average between 1950 to 2000)  </a:t>
              </a:r>
              <a:r>
                <a:rPr lang="en-US" sz="3900" dirty="0">
                  <a:solidFill>
                    <a:prstClr val="black"/>
                  </a:solidFill>
                  <a:ea typeface="Calibri"/>
                  <a:cs typeface="Times New Roman"/>
                </a:rPr>
                <a:t>climate variables layers: Monthly </a:t>
              </a:r>
              <a:r>
                <a:rPr lang="en-US" sz="3900" dirty="0" smtClean="0">
                  <a:solidFill>
                    <a:prstClr val="black"/>
                  </a:solidFill>
                  <a:ea typeface="Calibri"/>
                  <a:cs typeface="Times New Roman"/>
                </a:rPr>
                <a:t>mean precipitation </a:t>
              </a:r>
              <a:r>
                <a:rPr lang="en-US" sz="3900" dirty="0">
                  <a:solidFill>
                    <a:prstClr val="black"/>
                  </a:solidFill>
                  <a:ea typeface="Calibri"/>
                  <a:cs typeface="Times New Roman"/>
                </a:rPr>
                <a:t>and </a:t>
              </a:r>
              <a:r>
                <a:rPr lang="en-US" sz="3900" dirty="0" smtClean="0">
                  <a:solidFill>
                    <a:prstClr val="black"/>
                  </a:solidFill>
                  <a:ea typeface="Calibri"/>
                  <a:cs typeface="Times New Roman"/>
                </a:rPr>
                <a:t>temperature (1 km</a:t>
              </a:r>
              <a:r>
                <a:rPr lang="en-US" sz="3900" baseline="30000" dirty="0" smtClean="0">
                  <a:solidFill>
                    <a:prstClr val="black"/>
                  </a:solidFill>
                  <a:ea typeface="Calibri"/>
                  <a:cs typeface="Times New Roman"/>
                </a:rPr>
                <a:t>2</a:t>
              </a:r>
              <a:r>
                <a:rPr lang="en-US" sz="3900" dirty="0" smtClean="0">
                  <a:solidFill>
                    <a:prstClr val="black"/>
                  </a:solidFill>
                  <a:ea typeface="Calibri"/>
                  <a:cs typeface="Times New Roman"/>
                </a:rPr>
                <a:t> resolution)</a:t>
              </a:r>
            </a:p>
            <a:p>
              <a:pPr marL="576072" lvl="0" indent="-576072">
                <a:buClr>
                  <a:srgbClr val="C00000"/>
                </a:buClr>
                <a:buFont typeface="Arial" pitchFamily="34" charset="0"/>
                <a:buChar char="•"/>
              </a:pPr>
              <a:r>
                <a:rPr lang="en-US" sz="3900" dirty="0">
                  <a:solidFill>
                    <a:prstClr val="black"/>
                  </a:solidFill>
                  <a:ea typeface="Calibri"/>
                  <a:cs typeface="Times New Roman"/>
                </a:rPr>
                <a:t>The Human </a:t>
              </a:r>
              <a:r>
                <a:rPr lang="en-US" sz="3900" dirty="0" smtClean="0">
                  <a:solidFill>
                    <a:prstClr val="black"/>
                  </a:solidFill>
                  <a:ea typeface="Calibri"/>
                  <a:cs typeface="Times New Roman"/>
                </a:rPr>
                <a:t>Impact </a:t>
              </a:r>
              <a:r>
                <a:rPr lang="en-US" sz="3900" dirty="0">
                  <a:solidFill>
                    <a:prstClr val="black"/>
                  </a:solidFill>
                  <a:ea typeface="Calibri"/>
                  <a:cs typeface="Times New Roman"/>
                </a:rPr>
                <a:t>Index (HII) layer </a:t>
              </a:r>
              <a:r>
                <a:rPr lang="en-US" sz="3900" dirty="0" smtClean="0">
                  <a:solidFill>
                    <a:prstClr val="black"/>
                  </a:solidFill>
                  <a:ea typeface="Calibri"/>
                  <a:cs typeface="Times New Roman"/>
                </a:rPr>
                <a:t>from NASA’s Socioeconomic Data and Application </a:t>
              </a:r>
              <a:r>
                <a:rPr lang="en-US" sz="3900" dirty="0">
                  <a:solidFill>
                    <a:prstClr val="black"/>
                  </a:solidFill>
                  <a:ea typeface="Calibri"/>
                  <a:cs typeface="Times New Roman"/>
                </a:rPr>
                <a:t>Center (SEDAC). (See Table on the left for details) (1 km</a:t>
              </a:r>
              <a:r>
                <a:rPr lang="en-US" sz="3900" baseline="30000" dirty="0">
                  <a:solidFill>
                    <a:prstClr val="black"/>
                  </a:solidFill>
                  <a:ea typeface="Calibri"/>
                  <a:cs typeface="Times New Roman"/>
                </a:rPr>
                <a:t>2</a:t>
              </a:r>
              <a:r>
                <a:rPr lang="en-US" sz="3900" dirty="0">
                  <a:solidFill>
                    <a:prstClr val="black"/>
                  </a:solidFill>
                  <a:ea typeface="Calibri"/>
                  <a:cs typeface="Times New Roman"/>
                </a:rPr>
                <a:t> resolution)</a:t>
              </a:r>
            </a:p>
          </p:txBody>
        </p:sp>
        <p:grpSp>
          <p:nvGrpSpPr>
            <p:cNvPr id="33" name="Group 32"/>
            <p:cNvGrpSpPr/>
            <p:nvPr/>
          </p:nvGrpSpPr>
          <p:grpSpPr>
            <a:xfrm>
              <a:off x="2040639" y="9544507"/>
              <a:ext cx="14909395" cy="10972800"/>
              <a:chOff x="2168665" y="9544507"/>
              <a:chExt cx="14909395" cy="10972800"/>
            </a:xfrm>
          </p:grpSpPr>
          <p:sp>
            <p:nvSpPr>
              <p:cNvPr id="22" name="TextBox 21"/>
              <p:cNvSpPr txBox="1"/>
              <p:nvPr/>
            </p:nvSpPr>
            <p:spPr>
              <a:xfrm>
                <a:off x="2168665" y="9544507"/>
                <a:ext cx="14037561" cy="1107996"/>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wrap="none" rtlCol="0">
                <a:spAutoFit/>
              </a:bodyPr>
              <a:lstStyle/>
              <a:p>
                <a:r>
                  <a:rPr lang="en-US" sz="6600" b="1" dirty="0" smtClean="0">
                    <a:solidFill>
                      <a:schemeClr val="accent3">
                        <a:lumMod val="75000"/>
                      </a:schemeClr>
                    </a:solidFill>
                  </a:rPr>
                  <a:t>Data and Tools Used for Model Creation</a:t>
                </a:r>
                <a:endParaRPr lang="en-US" sz="6600" b="1" dirty="0">
                  <a:solidFill>
                    <a:schemeClr val="accent3">
                      <a:lumMod val="75000"/>
                    </a:schemeClr>
                  </a:solidFill>
                </a:endParaRPr>
              </a:p>
            </p:txBody>
          </p:sp>
          <p:sp>
            <p:nvSpPr>
              <p:cNvPr id="2" name="Rectangle 1"/>
              <p:cNvSpPr/>
              <p:nvPr/>
            </p:nvSpPr>
            <p:spPr>
              <a:xfrm>
                <a:off x="2236076" y="18496241"/>
                <a:ext cx="14841984" cy="2021066"/>
              </a:xfrm>
              <a:prstGeom prst="rect">
                <a:avLst/>
              </a:prstGeom>
            </p:spPr>
            <p:txBody>
              <a:bodyPr wrap="square">
                <a:spAutoFit/>
              </a:bodyPr>
              <a:lstStyle/>
              <a:p>
                <a:pPr marL="576072" lvl="0" indent="-576072">
                  <a:spcAft>
                    <a:spcPts val="1000"/>
                  </a:spcAft>
                  <a:buClr>
                    <a:srgbClr val="C00000"/>
                  </a:buClr>
                  <a:buFont typeface="Arial" pitchFamily="34" charset="0"/>
                  <a:buChar char="•"/>
                </a:pPr>
                <a:r>
                  <a:rPr lang="en-US" sz="3900" dirty="0" smtClean="0">
                    <a:solidFill>
                      <a:prstClr val="black"/>
                    </a:solidFill>
                    <a:ea typeface="Calibri"/>
                    <a:cs typeface="Times New Roman"/>
                  </a:rPr>
                  <a:t>R </a:t>
                </a:r>
                <a:r>
                  <a:rPr lang="en-US" sz="3900" dirty="0">
                    <a:solidFill>
                      <a:prstClr val="black"/>
                    </a:solidFill>
                    <a:ea typeface="Calibri"/>
                    <a:cs typeface="Times New Roman"/>
                  </a:rPr>
                  <a:t>software and its Random </a:t>
                </a:r>
                <a:r>
                  <a:rPr lang="en-US" sz="3900" dirty="0" smtClean="0">
                    <a:solidFill>
                      <a:prstClr val="black"/>
                    </a:solidFill>
                    <a:ea typeface="Calibri"/>
                    <a:cs typeface="Times New Roman"/>
                  </a:rPr>
                  <a:t>Forests (RF) </a:t>
                </a:r>
                <a:r>
                  <a:rPr lang="en-US" sz="3900" dirty="0">
                    <a:solidFill>
                      <a:prstClr val="black"/>
                    </a:solidFill>
                    <a:ea typeface="Calibri"/>
                    <a:cs typeface="Times New Roman"/>
                  </a:rPr>
                  <a:t>library. </a:t>
                </a:r>
              </a:p>
              <a:p>
                <a:pPr marL="576072" lvl="0" indent="-576072">
                  <a:spcAft>
                    <a:spcPts val="1000"/>
                  </a:spcAft>
                  <a:buClr>
                    <a:srgbClr val="C00000"/>
                  </a:buClr>
                  <a:buFont typeface="Arial" pitchFamily="34" charset="0"/>
                  <a:buChar char="•"/>
                </a:pPr>
                <a:r>
                  <a:rPr lang="en-US" sz="3900" dirty="0" err="1">
                    <a:solidFill>
                      <a:prstClr val="black"/>
                    </a:solidFill>
                    <a:ea typeface="Calibri"/>
                    <a:cs typeface="Times New Roman"/>
                  </a:rPr>
                  <a:t>Biomapper</a:t>
                </a:r>
                <a:r>
                  <a:rPr lang="en-US" sz="3900" dirty="0">
                    <a:solidFill>
                      <a:prstClr val="black"/>
                    </a:solidFill>
                    <a:ea typeface="Calibri"/>
                    <a:cs typeface="Times New Roman"/>
                  </a:rPr>
                  <a:t> software used for </a:t>
                </a:r>
                <a:r>
                  <a:rPr lang="en-US" sz="3900" dirty="0" smtClean="0">
                    <a:solidFill>
                      <a:prstClr val="black"/>
                    </a:solidFill>
                    <a:ea typeface="Calibri"/>
                    <a:cs typeface="Times New Roman"/>
                  </a:rPr>
                  <a:t>selecting relevant climate variables according to the distribution of each species</a:t>
                </a:r>
                <a:r>
                  <a:rPr lang="en-US" sz="3900" dirty="0">
                    <a:solidFill>
                      <a:prstClr val="black"/>
                    </a:solidFill>
                    <a:ea typeface="Calibri"/>
                    <a:cs typeface="Times New Roman"/>
                  </a:rPr>
                  <a:t>.</a:t>
                </a:r>
                <a:endParaRPr lang="en-US" sz="3900" dirty="0"/>
              </a:p>
            </p:txBody>
          </p:sp>
        </p:grpSp>
      </p:grpSp>
      <p:grpSp>
        <p:nvGrpSpPr>
          <p:cNvPr id="54" name="Group 53"/>
          <p:cNvGrpSpPr/>
          <p:nvPr/>
        </p:nvGrpSpPr>
        <p:grpSpPr>
          <a:xfrm>
            <a:off x="17305024" y="8991600"/>
            <a:ext cx="21556976" cy="3581400"/>
            <a:chOff x="17305024" y="9444789"/>
            <a:chExt cx="21556976" cy="3581400"/>
          </a:xfrm>
        </p:grpSpPr>
        <p:sp>
          <p:nvSpPr>
            <p:cNvPr id="12" name="TextBox 11"/>
            <p:cNvSpPr txBox="1"/>
            <p:nvPr/>
          </p:nvSpPr>
          <p:spPr>
            <a:xfrm>
              <a:off x="17449800" y="9444789"/>
              <a:ext cx="2706638" cy="1107996"/>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wrap="none" rtlCol="0">
              <a:spAutoFit/>
            </a:bodyPr>
            <a:lstStyle/>
            <a:p>
              <a:r>
                <a:rPr lang="en-US" sz="6600" b="1" dirty="0" smtClean="0">
                  <a:solidFill>
                    <a:schemeClr val="accent3">
                      <a:lumMod val="75000"/>
                    </a:schemeClr>
                  </a:solidFill>
                </a:rPr>
                <a:t>Results</a:t>
              </a:r>
              <a:endParaRPr lang="en-US" sz="6600" b="1" dirty="0">
                <a:solidFill>
                  <a:schemeClr val="accent3">
                    <a:lumMod val="75000"/>
                  </a:schemeClr>
                </a:solidFill>
              </a:endParaRPr>
            </a:p>
          </p:txBody>
        </p:sp>
        <p:grpSp>
          <p:nvGrpSpPr>
            <p:cNvPr id="36" name="Group 35"/>
            <p:cNvGrpSpPr/>
            <p:nvPr/>
          </p:nvGrpSpPr>
          <p:grpSpPr>
            <a:xfrm>
              <a:off x="17305024" y="10587789"/>
              <a:ext cx="21556976" cy="2438400"/>
              <a:chOff x="18669000" y="10663989"/>
              <a:chExt cx="20518755" cy="2438400"/>
            </a:xfrm>
          </p:grpSpPr>
          <p:sp>
            <p:nvSpPr>
              <p:cNvPr id="26" name="TextBox 25"/>
              <p:cNvSpPr txBox="1"/>
              <p:nvPr/>
            </p:nvSpPr>
            <p:spPr>
              <a:xfrm>
                <a:off x="18669000" y="11809727"/>
                <a:ext cx="20518755" cy="1292662"/>
              </a:xfrm>
              <a:prstGeom prst="rect">
                <a:avLst/>
              </a:prstGeom>
              <a:noFill/>
            </p:spPr>
            <p:txBody>
              <a:bodyPr wrap="square" rtlCol="0">
                <a:spAutoFit/>
              </a:bodyPr>
              <a:lstStyle/>
              <a:p>
                <a:pPr marL="571500" indent="-571500">
                  <a:buClr>
                    <a:srgbClr val="C00000"/>
                  </a:buClr>
                  <a:buFont typeface="Arial" pitchFamily="34" charset="0"/>
                  <a:buChar char="•"/>
                </a:pPr>
                <a:r>
                  <a:rPr lang="en-US" sz="3900" dirty="0" smtClean="0"/>
                  <a:t>Kappa analysis (number of species’ presences and absences correctly classified in the models) shows almost no change for a vast majority of the species (13 out of 16)(see histogram below).</a:t>
                </a:r>
              </a:p>
            </p:txBody>
          </p:sp>
          <p:sp>
            <p:nvSpPr>
              <p:cNvPr id="6" name="Rectangle 5"/>
              <p:cNvSpPr/>
              <p:nvPr/>
            </p:nvSpPr>
            <p:spPr>
              <a:xfrm>
                <a:off x="18669000" y="10663989"/>
                <a:ext cx="20301165" cy="1292662"/>
              </a:xfrm>
              <a:prstGeom prst="rect">
                <a:avLst/>
              </a:prstGeom>
            </p:spPr>
            <p:txBody>
              <a:bodyPr wrap="square">
                <a:spAutoFit/>
              </a:bodyPr>
              <a:lstStyle/>
              <a:p>
                <a:pPr marL="571500" indent="-571500">
                  <a:buClr>
                    <a:srgbClr val="C00000"/>
                  </a:buClr>
                  <a:buFont typeface="Arial" pitchFamily="34" charset="0"/>
                  <a:buChar char="•"/>
                </a:pPr>
                <a:r>
                  <a:rPr lang="en-US" sz="3900" dirty="0"/>
                  <a:t>High spatial correlation between </a:t>
                </a:r>
                <a:r>
                  <a:rPr lang="en-US" sz="3900" dirty="0" err="1"/>
                  <a:t>nHII</a:t>
                </a:r>
                <a:r>
                  <a:rPr lang="en-US" sz="3900" dirty="0"/>
                  <a:t> and HII models (above 0.90 for 14 out of 16 species</a:t>
                </a:r>
                <a:r>
                  <a:rPr lang="en-US" sz="3900" dirty="0" smtClean="0"/>
                  <a:t>), indicates high similarity between both models.</a:t>
                </a:r>
                <a:endParaRPr lang="en-US" sz="3900" dirty="0"/>
              </a:p>
            </p:txBody>
          </p:sp>
        </p:grpSp>
      </p:grpSp>
      <p:sp>
        <p:nvSpPr>
          <p:cNvPr id="10" name="Rectangle 9"/>
          <p:cNvSpPr>
            <a:spLocks noChangeArrowheads="1"/>
          </p:cNvSpPr>
          <p:nvPr/>
        </p:nvSpPr>
        <p:spPr bwMode="auto">
          <a:xfrm>
            <a:off x="0" y="0"/>
            <a:ext cx="5120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 name="Chart 37"/>
          <p:cNvGraphicFramePr>
            <a:graphicFrameLocks/>
          </p:cNvGraphicFramePr>
          <p:nvPr>
            <p:extLst>
              <p:ext uri="{D42A27DB-BD31-4B8C-83A1-F6EECF244321}">
                <p14:modId xmlns:p14="http://schemas.microsoft.com/office/powerpoint/2010/main" val="3751104345"/>
              </p:ext>
            </p:extLst>
          </p:nvPr>
        </p:nvGraphicFramePr>
        <p:xfrm>
          <a:off x="19050000" y="14900196"/>
          <a:ext cx="18821399" cy="5064204"/>
        </p:xfrm>
        <a:graphic>
          <a:graphicData uri="http://schemas.openxmlformats.org/drawingml/2006/chart">
            <c:chart xmlns:c="http://schemas.openxmlformats.org/drawingml/2006/chart" xmlns:r="http://schemas.openxmlformats.org/officeDocument/2006/relationships" r:id="rId5"/>
          </a:graphicData>
        </a:graphic>
      </p:graphicFrame>
      <p:grpSp>
        <p:nvGrpSpPr>
          <p:cNvPr id="42" name="Group 41"/>
          <p:cNvGrpSpPr/>
          <p:nvPr/>
        </p:nvGrpSpPr>
        <p:grpSpPr>
          <a:xfrm>
            <a:off x="17373600" y="20193000"/>
            <a:ext cx="31279252" cy="6477000"/>
            <a:chOff x="17373600" y="21144131"/>
            <a:chExt cx="31279252" cy="6477000"/>
          </a:xfrm>
        </p:grpSpPr>
        <p:sp>
          <p:nvSpPr>
            <p:cNvPr id="18" name="TextBox 17"/>
            <p:cNvSpPr txBox="1"/>
            <p:nvPr/>
          </p:nvSpPr>
          <p:spPr>
            <a:xfrm>
              <a:off x="17373600" y="26441400"/>
              <a:ext cx="7581052" cy="646331"/>
            </a:xfrm>
            <a:prstGeom prst="rect">
              <a:avLst/>
            </a:prstGeom>
            <a:noFill/>
          </p:spPr>
          <p:txBody>
            <a:bodyPr wrap="square" rtlCol="0">
              <a:spAutoFit/>
            </a:bodyPr>
            <a:lstStyle/>
            <a:p>
              <a:r>
                <a:rPr lang="en-US" sz="3600" i="1" dirty="0" smtClean="0"/>
                <a:t>Occurrences for AC, PPN and SDD</a:t>
              </a:r>
            </a:p>
          </p:txBody>
        </p:sp>
        <p:sp>
          <p:nvSpPr>
            <p:cNvPr id="44" name="TextBox 43"/>
            <p:cNvSpPr txBox="1"/>
            <p:nvPr/>
          </p:nvSpPr>
          <p:spPr>
            <a:xfrm>
              <a:off x="41071800" y="26420802"/>
              <a:ext cx="7581052" cy="1200329"/>
            </a:xfrm>
            <a:prstGeom prst="rect">
              <a:avLst/>
            </a:prstGeom>
            <a:noFill/>
          </p:spPr>
          <p:txBody>
            <a:bodyPr wrap="square" rtlCol="0">
              <a:spAutoFit/>
            </a:bodyPr>
            <a:lstStyle/>
            <a:p>
              <a:r>
                <a:rPr lang="en-US" sz="3600" i="1" dirty="0" smtClean="0"/>
                <a:t>Contemporary distribution predictions for SDD</a:t>
              </a:r>
            </a:p>
          </p:txBody>
        </p:sp>
        <p:sp>
          <p:nvSpPr>
            <p:cNvPr id="45" name="TextBox 44"/>
            <p:cNvSpPr txBox="1"/>
            <p:nvPr/>
          </p:nvSpPr>
          <p:spPr>
            <a:xfrm>
              <a:off x="33147000" y="26420802"/>
              <a:ext cx="7581052" cy="1200329"/>
            </a:xfrm>
            <a:prstGeom prst="rect">
              <a:avLst/>
            </a:prstGeom>
            <a:noFill/>
          </p:spPr>
          <p:txBody>
            <a:bodyPr wrap="square" rtlCol="0">
              <a:spAutoFit/>
            </a:bodyPr>
            <a:lstStyle/>
            <a:p>
              <a:r>
                <a:rPr lang="en-US" sz="3600" i="1" dirty="0" smtClean="0"/>
                <a:t>Contemporary distribution predictions for PPN</a:t>
              </a:r>
            </a:p>
          </p:txBody>
        </p:sp>
        <p:sp>
          <p:nvSpPr>
            <p:cNvPr id="46" name="TextBox 45"/>
            <p:cNvSpPr txBox="1"/>
            <p:nvPr/>
          </p:nvSpPr>
          <p:spPr>
            <a:xfrm>
              <a:off x="25213330" y="26376686"/>
              <a:ext cx="7581052" cy="1200329"/>
            </a:xfrm>
            <a:prstGeom prst="rect">
              <a:avLst/>
            </a:prstGeom>
            <a:noFill/>
          </p:spPr>
          <p:txBody>
            <a:bodyPr wrap="square" rtlCol="0">
              <a:spAutoFit/>
            </a:bodyPr>
            <a:lstStyle/>
            <a:p>
              <a:r>
                <a:rPr lang="en-US" sz="3600" i="1" dirty="0" smtClean="0"/>
                <a:t>Contemporary distribution predictions for AC</a:t>
              </a:r>
            </a:p>
          </p:txBody>
        </p:sp>
        <p:pic>
          <p:nvPicPr>
            <p:cNvPr id="206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61148" y="21144131"/>
              <a:ext cx="7581052" cy="532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9" name="Group 2048"/>
            <p:cNvGrpSpPr/>
            <p:nvPr/>
          </p:nvGrpSpPr>
          <p:grpSpPr>
            <a:xfrm>
              <a:off x="33185948" y="21144131"/>
              <a:ext cx="7581052" cy="5326899"/>
              <a:chOff x="33185948" y="21372731"/>
              <a:chExt cx="7581052" cy="5326899"/>
            </a:xfrm>
          </p:grpSpPr>
          <p:pic>
            <p:nvPicPr>
              <p:cNvPr id="206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85948" y="21372731"/>
                <a:ext cx="7581052" cy="532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77175" y="25030331"/>
                <a:ext cx="2384425"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35396787" y="22936200"/>
                <a:ext cx="2398413" cy="523220"/>
              </a:xfrm>
              <a:prstGeom prst="rect">
                <a:avLst/>
              </a:prstGeom>
              <a:noFill/>
            </p:spPr>
            <p:txBody>
              <a:bodyPr wrap="none" rtlCol="0">
                <a:spAutoFit/>
              </a:bodyPr>
              <a:lstStyle/>
              <a:p>
                <a:r>
                  <a:rPr lang="en-US" sz="2800" i="1" dirty="0" smtClean="0">
                    <a:solidFill>
                      <a:schemeClr val="tx2">
                        <a:lumMod val="60000"/>
                        <a:lumOff val="40000"/>
                      </a:schemeClr>
                    </a:solidFill>
                    <a:latin typeface="David" pitchFamily="34" charset="-79"/>
                    <a:cs typeface="David" pitchFamily="34" charset="-79"/>
                  </a:rPr>
                  <a:t>Gulf of Mexico</a:t>
                </a:r>
                <a:endParaRPr lang="en-US" sz="2800" i="1" dirty="0">
                  <a:solidFill>
                    <a:schemeClr val="tx2">
                      <a:lumMod val="60000"/>
                      <a:lumOff val="40000"/>
                    </a:schemeClr>
                  </a:solidFill>
                  <a:latin typeface="David" pitchFamily="34" charset="-79"/>
                  <a:cs typeface="David" pitchFamily="34" charset="-79"/>
                </a:endParaRPr>
              </a:p>
            </p:txBody>
          </p:sp>
        </p:grpSp>
        <p:grpSp>
          <p:nvGrpSpPr>
            <p:cNvPr id="2048" name="Group 2047"/>
            <p:cNvGrpSpPr/>
            <p:nvPr/>
          </p:nvGrpSpPr>
          <p:grpSpPr>
            <a:xfrm>
              <a:off x="25374600" y="21183862"/>
              <a:ext cx="23231814" cy="5294269"/>
              <a:chOff x="25374600" y="21412462"/>
              <a:chExt cx="23231814" cy="5294269"/>
            </a:xfrm>
          </p:grpSpPr>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71800" y="21412462"/>
                <a:ext cx="7534614" cy="529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74600" y="25050750"/>
                <a:ext cx="2362200" cy="1543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26974800" y="24202311"/>
                <a:ext cx="2398413" cy="523220"/>
              </a:xfrm>
              <a:prstGeom prst="rect">
                <a:avLst/>
              </a:prstGeom>
              <a:noFill/>
            </p:spPr>
            <p:txBody>
              <a:bodyPr wrap="none" rtlCol="0">
                <a:spAutoFit/>
              </a:bodyPr>
              <a:lstStyle/>
              <a:p>
                <a:r>
                  <a:rPr lang="en-US" sz="2800" i="1" dirty="0" smtClean="0">
                    <a:solidFill>
                      <a:schemeClr val="tx2">
                        <a:lumMod val="60000"/>
                        <a:lumOff val="40000"/>
                      </a:schemeClr>
                    </a:solidFill>
                    <a:latin typeface="David" pitchFamily="34" charset="-79"/>
                    <a:cs typeface="David" pitchFamily="34" charset="-79"/>
                  </a:rPr>
                  <a:t>Gulf of Mexico</a:t>
                </a:r>
                <a:endParaRPr lang="en-US" sz="2800" i="1" dirty="0">
                  <a:solidFill>
                    <a:schemeClr val="tx2">
                      <a:lumMod val="60000"/>
                      <a:lumOff val="40000"/>
                    </a:schemeClr>
                  </a:solidFill>
                  <a:latin typeface="David" pitchFamily="34" charset="-79"/>
                  <a:cs typeface="David" pitchFamily="34" charset="-79"/>
                </a:endParaRPr>
              </a:p>
            </p:txBody>
          </p:sp>
        </p:grpSp>
        <p:grpSp>
          <p:nvGrpSpPr>
            <p:cNvPr id="31" name="Group 30"/>
            <p:cNvGrpSpPr/>
            <p:nvPr/>
          </p:nvGrpSpPr>
          <p:grpSpPr>
            <a:xfrm>
              <a:off x="17373600" y="21144131"/>
              <a:ext cx="7581052" cy="5326899"/>
              <a:chOff x="17373600" y="21379832"/>
              <a:chExt cx="7581052" cy="5326899"/>
            </a:xfrm>
          </p:grpSpPr>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373600" y="21379832"/>
                <a:ext cx="7581052" cy="532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06950" y="24961232"/>
                <a:ext cx="1543050" cy="158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18135600" y="22326600"/>
                <a:ext cx="2398413" cy="523220"/>
              </a:xfrm>
              <a:prstGeom prst="rect">
                <a:avLst/>
              </a:prstGeom>
              <a:noFill/>
            </p:spPr>
            <p:txBody>
              <a:bodyPr wrap="none" rtlCol="0">
                <a:spAutoFit/>
              </a:bodyPr>
              <a:lstStyle/>
              <a:p>
                <a:r>
                  <a:rPr lang="en-US" sz="2800" i="1" dirty="0" smtClean="0">
                    <a:solidFill>
                      <a:schemeClr val="tx2">
                        <a:lumMod val="60000"/>
                        <a:lumOff val="40000"/>
                      </a:schemeClr>
                    </a:solidFill>
                    <a:latin typeface="David" pitchFamily="34" charset="-79"/>
                    <a:cs typeface="David" pitchFamily="34" charset="-79"/>
                  </a:rPr>
                  <a:t>Gulf of Mexico</a:t>
                </a:r>
                <a:endParaRPr lang="en-US" sz="2800" i="1" dirty="0">
                  <a:solidFill>
                    <a:schemeClr val="tx2">
                      <a:lumMod val="60000"/>
                      <a:lumOff val="40000"/>
                    </a:schemeClr>
                  </a:solidFill>
                  <a:latin typeface="David" pitchFamily="34" charset="-79"/>
                  <a:cs typeface="David" pitchFamily="34" charset="-79"/>
                </a:endParaRPr>
              </a:p>
            </p:txBody>
          </p:sp>
        </p:grpSp>
      </p:grpSp>
      <p:grpSp>
        <p:nvGrpSpPr>
          <p:cNvPr id="2078" name="Group 2077"/>
          <p:cNvGrpSpPr/>
          <p:nvPr/>
        </p:nvGrpSpPr>
        <p:grpSpPr>
          <a:xfrm>
            <a:off x="48095048" y="20381794"/>
            <a:ext cx="444352" cy="878006"/>
            <a:chOff x="49502847" y="22057057"/>
            <a:chExt cx="444352" cy="878006"/>
          </a:xfrm>
        </p:grpSpPr>
        <p:sp>
          <p:nvSpPr>
            <p:cNvPr id="2076" name="Notched Right Arrow 2075"/>
            <p:cNvSpPr/>
            <p:nvPr/>
          </p:nvSpPr>
          <p:spPr>
            <a:xfrm rot="16200000">
              <a:off x="49476943" y="22548631"/>
              <a:ext cx="468064" cy="304800"/>
            </a:xfrm>
            <a:prstGeom prst="notchedRight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TextBox 2076"/>
            <p:cNvSpPr txBox="1"/>
            <p:nvPr/>
          </p:nvSpPr>
          <p:spPr>
            <a:xfrm>
              <a:off x="49502847" y="22057057"/>
              <a:ext cx="444352" cy="523220"/>
            </a:xfrm>
            <a:prstGeom prst="rect">
              <a:avLst/>
            </a:prstGeom>
            <a:noFill/>
          </p:spPr>
          <p:txBody>
            <a:bodyPr wrap="none" rtlCol="0">
              <a:spAutoFit/>
            </a:bodyPr>
            <a:lstStyle/>
            <a:p>
              <a:r>
                <a:rPr lang="en-US" sz="2800" dirty="0" smtClean="0">
                  <a:latin typeface="David" pitchFamily="34" charset="-79"/>
                  <a:cs typeface="David" pitchFamily="34" charset="-79"/>
                </a:rPr>
                <a:t>N</a:t>
              </a:r>
              <a:endParaRPr lang="en-US" sz="9600" dirty="0">
                <a:latin typeface="David" pitchFamily="34" charset="-79"/>
                <a:cs typeface="David" pitchFamily="34" charset="-79"/>
              </a:endParaRPr>
            </a:p>
          </p:txBody>
        </p:sp>
      </p:grpSp>
      <p:grpSp>
        <p:nvGrpSpPr>
          <p:cNvPr id="75" name="Group 74"/>
          <p:cNvGrpSpPr/>
          <p:nvPr/>
        </p:nvGrpSpPr>
        <p:grpSpPr>
          <a:xfrm>
            <a:off x="40170248" y="20345400"/>
            <a:ext cx="444352" cy="878006"/>
            <a:chOff x="49502847" y="22057057"/>
            <a:chExt cx="444352" cy="878006"/>
          </a:xfrm>
        </p:grpSpPr>
        <p:sp>
          <p:nvSpPr>
            <p:cNvPr id="76" name="Notched Right Arrow 75"/>
            <p:cNvSpPr/>
            <p:nvPr/>
          </p:nvSpPr>
          <p:spPr>
            <a:xfrm rot="16200000">
              <a:off x="49476943" y="22548631"/>
              <a:ext cx="468064" cy="304800"/>
            </a:xfrm>
            <a:prstGeom prst="notchedRight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9502847" y="22057057"/>
              <a:ext cx="444352" cy="523220"/>
            </a:xfrm>
            <a:prstGeom prst="rect">
              <a:avLst/>
            </a:prstGeom>
            <a:noFill/>
          </p:spPr>
          <p:txBody>
            <a:bodyPr wrap="none" rtlCol="0">
              <a:spAutoFit/>
            </a:bodyPr>
            <a:lstStyle/>
            <a:p>
              <a:r>
                <a:rPr lang="en-US" sz="2800" dirty="0" smtClean="0">
                  <a:latin typeface="David" pitchFamily="34" charset="-79"/>
                  <a:cs typeface="David" pitchFamily="34" charset="-79"/>
                </a:rPr>
                <a:t>N</a:t>
              </a:r>
              <a:endParaRPr lang="en-US" sz="9600" dirty="0">
                <a:latin typeface="David" pitchFamily="34" charset="-79"/>
                <a:cs typeface="David" pitchFamily="34" charset="-79"/>
              </a:endParaRPr>
            </a:p>
          </p:txBody>
        </p:sp>
      </p:grpSp>
      <p:grpSp>
        <p:nvGrpSpPr>
          <p:cNvPr id="78" name="Group 77"/>
          <p:cNvGrpSpPr/>
          <p:nvPr/>
        </p:nvGrpSpPr>
        <p:grpSpPr>
          <a:xfrm>
            <a:off x="32294739" y="20345400"/>
            <a:ext cx="444352" cy="878006"/>
            <a:chOff x="49475938" y="22057057"/>
            <a:chExt cx="444352" cy="878006"/>
          </a:xfrm>
        </p:grpSpPr>
        <p:sp>
          <p:nvSpPr>
            <p:cNvPr id="79" name="Notched Right Arrow 78"/>
            <p:cNvSpPr/>
            <p:nvPr/>
          </p:nvSpPr>
          <p:spPr>
            <a:xfrm rot="16200000">
              <a:off x="49450034" y="22548631"/>
              <a:ext cx="468064" cy="304800"/>
            </a:xfrm>
            <a:prstGeom prst="notchedRight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49475938" y="22057057"/>
              <a:ext cx="444352" cy="523220"/>
            </a:xfrm>
            <a:prstGeom prst="rect">
              <a:avLst/>
            </a:prstGeom>
            <a:noFill/>
          </p:spPr>
          <p:txBody>
            <a:bodyPr wrap="none" rtlCol="0">
              <a:spAutoFit/>
            </a:bodyPr>
            <a:lstStyle/>
            <a:p>
              <a:r>
                <a:rPr lang="en-US" sz="2800" dirty="0" smtClean="0">
                  <a:latin typeface="David" pitchFamily="34" charset="-79"/>
                  <a:cs typeface="David" pitchFamily="34" charset="-79"/>
                </a:rPr>
                <a:t>N</a:t>
              </a:r>
              <a:endParaRPr lang="en-US" sz="9600" dirty="0">
                <a:latin typeface="David" pitchFamily="34" charset="-79"/>
                <a:cs typeface="David" pitchFamily="34" charset="-79"/>
              </a:endParaRPr>
            </a:p>
          </p:txBody>
        </p:sp>
      </p:grpSp>
      <p:grpSp>
        <p:nvGrpSpPr>
          <p:cNvPr id="82" name="Group 81"/>
          <p:cNvGrpSpPr/>
          <p:nvPr/>
        </p:nvGrpSpPr>
        <p:grpSpPr>
          <a:xfrm>
            <a:off x="24384000" y="20305594"/>
            <a:ext cx="444352" cy="878006"/>
            <a:chOff x="49502847" y="22057057"/>
            <a:chExt cx="444352" cy="878006"/>
          </a:xfrm>
        </p:grpSpPr>
        <p:sp>
          <p:nvSpPr>
            <p:cNvPr id="83" name="Notched Right Arrow 82"/>
            <p:cNvSpPr/>
            <p:nvPr/>
          </p:nvSpPr>
          <p:spPr>
            <a:xfrm rot="16200000">
              <a:off x="49476943" y="22548631"/>
              <a:ext cx="468064" cy="304800"/>
            </a:xfrm>
            <a:prstGeom prst="notchedRight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49502847" y="22057057"/>
              <a:ext cx="444352" cy="523220"/>
            </a:xfrm>
            <a:prstGeom prst="rect">
              <a:avLst/>
            </a:prstGeom>
            <a:noFill/>
          </p:spPr>
          <p:txBody>
            <a:bodyPr wrap="none" rtlCol="0">
              <a:spAutoFit/>
            </a:bodyPr>
            <a:lstStyle/>
            <a:p>
              <a:r>
                <a:rPr lang="en-US" sz="2800" dirty="0" smtClean="0">
                  <a:latin typeface="David" pitchFamily="34" charset="-79"/>
                  <a:cs typeface="David" pitchFamily="34" charset="-79"/>
                </a:rPr>
                <a:t>N</a:t>
              </a:r>
              <a:endParaRPr lang="en-US" sz="9600" dirty="0">
                <a:latin typeface="David" pitchFamily="34" charset="-79"/>
                <a:cs typeface="David" pitchFamily="34" charset="-79"/>
              </a:endParaRPr>
            </a:p>
          </p:txBody>
        </p:sp>
      </p:grpSp>
      <p:grpSp>
        <p:nvGrpSpPr>
          <p:cNvPr id="11" name="Group 10"/>
          <p:cNvGrpSpPr/>
          <p:nvPr/>
        </p:nvGrpSpPr>
        <p:grpSpPr>
          <a:xfrm>
            <a:off x="16206226" y="26898600"/>
            <a:ext cx="33857174" cy="10134600"/>
            <a:chOff x="16206226" y="26898600"/>
            <a:chExt cx="33857174" cy="10134600"/>
          </a:xfrm>
        </p:grpSpPr>
        <p:sp>
          <p:nvSpPr>
            <p:cNvPr id="41" name="Rectangle 40"/>
            <p:cNvSpPr/>
            <p:nvPr/>
          </p:nvSpPr>
          <p:spPr>
            <a:xfrm>
              <a:off x="16206226" y="26898600"/>
              <a:ext cx="33857174" cy="101346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861000" y="26974800"/>
              <a:ext cx="3866764" cy="11079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6600" b="1" dirty="0" smtClean="0">
                  <a:solidFill>
                    <a:schemeClr val="tx1"/>
                  </a:solidFill>
                </a:rPr>
                <a:t>Discussion</a:t>
              </a:r>
              <a:endParaRPr lang="en-US" sz="6600" b="1" dirty="0">
                <a:solidFill>
                  <a:schemeClr val="tx1"/>
                </a:solidFill>
              </a:endParaRPr>
            </a:p>
          </p:txBody>
        </p:sp>
        <p:sp>
          <p:nvSpPr>
            <p:cNvPr id="29" name="TextBox 28"/>
            <p:cNvSpPr txBox="1"/>
            <p:nvPr/>
          </p:nvSpPr>
          <p:spPr>
            <a:xfrm>
              <a:off x="22490473" y="27889200"/>
              <a:ext cx="27496727" cy="1292662"/>
            </a:xfrm>
            <a:prstGeom prst="rect">
              <a:avLst/>
            </a:prstGeom>
            <a:noFill/>
          </p:spPr>
          <p:txBody>
            <a:bodyPr wrap="square" rtlCol="0">
              <a:spAutoFit/>
            </a:bodyPr>
            <a:lstStyle/>
            <a:p>
              <a:pPr>
                <a:buClr>
                  <a:srgbClr val="C00000"/>
                </a:buClr>
              </a:pPr>
              <a:r>
                <a:rPr lang="en-US" sz="3900" dirty="0"/>
                <a:t>Climate </a:t>
              </a:r>
              <a:r>
                <a:rPr lang="en-US" sz="3900" dirty="0" smtClean="0"/>
                <a:t>variables alone might already be suitable predictors </a:t>
              </a:r>
              <a:r>
                <a:rPr lang="en-US" sz="3900" dirty="0"/>
                <a:t>of </a:t>
              </a:r>
              <a:r>
                <a:rPr lang="en-US" sz="3900" dirty="0" smtClean="0"/>
                <a:t>T&amp;E species’ distributions. Inclusion </a:t>
              </a:r>
              <a:r>
                <a:rPr lang="en-US" sz="3900" dirty="0"/>
                <a:t>of </a:t>
              </a:r>
              <a:r>
                <a:rPr lang="en-US" sz="3900" dirty="0" smtClean="0"/>
                <a:t>the </a:t>
              </a:r>
              <a:r>
                <a:rPr lang="en-US" sz="3900" dirty="0"/>
                <a:t>Human Impact layer </a:t>
              </a:r>
              <a:r>
                <a:rPr lang="en-US" sz="3900" u="sng" dirty="0" smtClean="0"/>
                <a:t>did </a:t>
              </a:r>
              <a:r>
                <a:rPr lang="en-US" sz="3900" u="sng" dirty="0"/>
                <a:t>not</a:t>
              </a:r>
              <a:r>
                <a:rPr lang="en-US" sz="3900" dirty="0"/>
                <a:t> </a:t>
              </a:r>
              <a:r>
                <a:rPr lang="en-US" sz="3900" dirty="0" smtClean="0"/>
                <a:t>significantly affect </a:t>
              </a:r>
              <a:r>
                <a:rPr lang="en-US" sz="3900" dirty="0"/>
                <a:t>the distribution </a:t>
              </a:r>
              <a:r>
                <a:rPr lang="en-US" sz="3900" dirty="0" smtClean="0"/>
                <a:t>predictions for species.  This might have been attributed to the following:</a:t>
              </a:r>
            </a:p>
          </p:txBody>
        </p:sp>
        <p:sp>
          <p:nvSpPr>
            <p:cNvPr id="37" name="TextBox 36"/>
            <p:cNvSpPr txBox="1"/>
            <p:nvPr/>
          </p:nvSpPr>
          <p:spPr>
            <a:xfrm>
              <a:off x="16764000" y="34137600"/>
              <a:ext cx="5410200" cy="1569660"/>
            </a:xfrm>
            <a:prstGeom prst="rect">
              <a:avLst/>
            </a:prstGeom>
            <a:noFill/>
          </p:spPr>
          <p:txBody>
            <a:bodyPr wrap="square" rtlCol="0">
              <a:spAutoFit/>
            </a:bodyPr>
            <a:lstStyle/>
            <a:p>
              <a:pPr algn="just"/>
              <a:r>
                <a:rPr lang="en-US" sz="3200" i="1" dirty="0" smtClean="0"/>
                <a:t>Red areas have HII values within the range on which all of our species occur (8 to 37)</a:t>
              </a:r>
              <a:endParaRPr lang="en-US" sz="3200" i="1" dirty="0"/>
            </a:p>
          </p:txBody>
        </p:sp>
        <p:sp>
          <p:nvSpPr>
            <p:cNvPr id="40" name="Rectangle 39"/>
            <p:cNvSpPr/>
            <p:nvPr/>
          </p:nvSpPr>
          <p:spPr>
            <a:xfrm>
              <a:off x="23012399" y="36112103"/>
              <a:ext cx="22402801" cy="692497"/>
            </a:xfrm>
            <a:prstGeom prst="rect">
              <a:avLst/>
            </a:prstGeom>
          </p:spPr>
          <p:txBody>
            <a:bodyPr wrap="square">
              <a:spAutoFit/>
            </a:bodyPr>
            <a:lstStyle/>
            <a:p>
              <a:pPr marL="571500" indent="-571500">
                <a:buClr>
                  <a:srgbClr val="C00000"/>
                </a:buClr>
                <a:buSzPct val="80000"/>
                <a:buFont typeface="Wingdings" pitchFamily="2" charset="2"/>
                <a:buChar char="Ø"/>
              </a:pPr>
              <a:r>
                <a:rPr lang="en-US" sz="3900" dirty="0" smtClean="0"/>
                <a:t>Future models will be created with the same layers but with grids of 1 km</a:t>
              </a:r>
              <a:r>
                <a:rPr lang="en-US" sz="3900" baseline="30000" dirty="0" smtClean="0"/>
                <a:t>2</a:t>
              </a:r>
              <a:r>
                <a:rPr lang="en-US" sz="3900" dirty="0" smtClean="0"/>
                <a:t> instead of </a:t>
              </a:r>
              <a:r>
                <a:rPr lang="en-US" sz="3900" dirty="0">
                  <a:ea typeface="Calibri"/>
                  <a:cs typeface="Times New Roman"/>
                </a:rPr>
                <a:t>325 km</a:t>
              </a:r>
              <a:r>
                <a:rPr lang="en-US" sz="3900" baseline="30000" dirty="0">
                  <a:ea typeface="Calibri"/>
                  <a:cs typeface="Calibri"/>
                </a:rPr>
                <a:t>2</a:t>
              </a:r>
              <a:r>
                <a:rPr lang="en-US" sz="3900" dirty="0" smtClean="0">
                  <a:cs typeface="Calibri"/>
                </a:rPr>
                <a:t>.</a:t>
              </a:r>
              <a:endParaRPr lang="en-US" sz="3900" dirty="0"/>
            </a:p>
          </p:txBody>
        </p:sp>
        <p:pic>
          <p:nvPicPr>
            <p:cNvPr id="49"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891200" y="35204400"/>
              <a:ext cx="4683202" cy="15146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22631400" y="29032200"/>
              <a:ext cx="26746200" cy="7294305"/>
            </a:xfrm>
            <a:prstGeom prst="rect">
              <a:avLst/>
            </a:prstGeom>
          </p:spPr>
          <p:txBody>
            <a:bodyPr wrap="square">
              <a:spAutoFit/>
            </a:bodyPr>
            <a:lstStyle/>
            <a:p>
              <a:pPr marL="571500" indent="-571500">
                <a:buClr>
                  <a:srgbClr val="C00000"/>
                </a:buClr>
                <a:buFont typeface="Arial" pitchFamily="34" charset="0"/>
                <a:buChar char="•"/>
              </a:pPr>
              <a:r>
                <a:rPr lang="en-US" sz="3900" b="1" dirty="0"/>
                <a:t>Species’ occurrence grids </a:t>
              </a:r>
              <a:r>
                <a:rPr lang="en-US" sz="3900" b="1" dirty="0" smtClean="0"/>
                <a:t>had </a:t>
              </a:r>
              <a:r>
                <a:rPr lang="en-US" sz="3900" b="1" dirty="0"/>
                <a:t>values that were very prevalent in the overall layer. </a:t>
              </a:r>
            </a:p>
            <a:p>
              <a:pPr marL="914400" lvl="1" indent="-571500">
                <a:buClr>
                  <a:srgbClr val="C00000"/>
                </a:buClr>
                <a:buSzPct val="80000"/>
                <a:buFont typeface="Wingdings" pitchFamily="2" charset="2"/>
                <a:buChar char="Ø"/>
              </a:pPr>
              <a:r>
                <a:rPr lang="en-US" sz="3900" dirty="0" smtClean="0"/>
                <a:t>The HII layer values ranged from 0 (pristine) to 64 (max. human impact). The mean value for the state of Florida was 23. Similarly, the mean HII value for all the species’ occurrence grids collectively was 25, ranging from 8 to 37. This range includes almost 45% of the total map area (see figure on the left) and 74% of Florida.  Therefore, incorporating the HII layer resulted in medium to low expansion of distribution ranges for a vast majority of species.  A clear exception to that trend was the beach mouse (PPN).</a:t>
              </a:r>
            </a:p>
            <a:p>
              <a:pPr marL="571500" indent="-571500">
                <a:buClr>
                  <a:srgbClr val="C00000"/>
                </a:buClr>
                <a:buFont typeface="Arial" pitchFamily="34" charset="0"/>
                <a:buChar char="•"/>
              </a:pPr>
              <a:r>
                <a:rPr lang="en-US" sz="3900" b="1" dirty="0" smtClean="0"/>
                <a:t>Grid size was too coarse. </a:t>
              </a:r>
            </a:p>
            <a:p>
              <a:pPr marL="914400" lvl="1" indent="-571500">
                <a:buClr>
                  <a:srgbClr val="C00000"/>
                </a:buClr>
                <a:buSzPct val="80000"/>
                <a:buFont typeface="Wingdings" pitchFamily="2" charset="2"/>
                <a:buChar char="Ø"/>
              </a:pPr>
              <a:r>
                <a:rPr lang="en-US" sz="3900" dirty="0" smtClean="0"/>
                <a:t>This might have been an issue for species with very narrow or patchy habitats. For example, it is known that </a:t>
              </a:r>
              <a:r>
                <a:rPr lang="en-US" sz="3900" i="1" dirty="0" err="1" smtClean="0"/>
                <a:t>Neoseps</a:t>
              </a:r>
              <a:r>
                <a:rPr lang="en-US" sz="3900" i="1" dirty="0" smtClean="0"/>
                <a:t> </a:t>
              </a:r>
              <a:r>
                <a:rPr lang="en-US" sz="3900" i="1" dirty="0" err="1" smtClean="0"/>
                <a:t>reynoldsi</a:t>
              </a:r>
              <a:r>
                <a:rPr lang="en-US" sz="3900" dirty="0" smtClean="0"/>
                <a:t> inhabits pristine sand hills and scrubs in the Lake Wales Ridge region which is quite narrow in extent and is surrounded by large human disturbed areas.  Due to the coarse grid size used for the models, the skink appears to be occupying heavily impacted areas. In cases like this, our models might not be able to capture the real human impact values of </a:t>
              </a:r>
            </a:p>
            <a:p>
              <a:pPr marL="342900" lvl="1">
                <a:buClr>
                  <a:srgbClr val="C00000"/>
                </a:buClr>
                <a:buSzPct val="80000"/>
              </a:pPr>
              <a:r>
                <a:rPr lang="en-US" sz="3900" dirty="0"/>
                <a:t> </a:t>
              </a:r>
              <a:r>
                <a:rPr lang="en-US" sz="3900" dirty="0" smtClean="0"/>
                <a:t>     the grids occupied. </a:t>
              </a:r>
              <a:endParaRPr lang="en-US" sz="3900" dirty="0"/>
            </a:p>
          </p:txBody>
        </p:sp>
      </p:grpSp>
      <p:sp>
        <p:nvSpPr>
          <p:cNvPr id="53" name="TextBox 52"/>
          <p:cNvSpPr txBox="1"/>
          <p:nvPr/>
        </p:nvSpPr>
        <p:spPr>
          <a:xfrm>
            <a:off x="43891200" y="36347400"/>
            <a:ext cx="4683202" cy="400110"/>
          </a:xfrm>
          <a:prstGeom prst="rect">
            <a:avLst/>
          </a:prstGeom>
          <a:solidFill>
            <a:srgbClr val="FFFFFF">
              <a:alpha val="50980"/>
            </a:srgbClr>
          </a:solidFill>
        </p:spPr>
        <p:txBody>
          <a:bodyPr wrap="square" rtlCol="0">
            <a:spAutoFit/>
          </a:bodyPr>
          <a:lstStyle/>
          <a:p>
            <a:pPr algn="ctr"/>
            <a:r>
              <a:rPr lang="en-US" sz="2000" i="1" dirty="0" err="1" smtClean="0"/>
              <a:t>Neoseps</a:t>
            </a:r>
            <a:r>
              <a:rPr lang="en-US" sz="2000" i="1" dirty="0" smtClean="0"/>
              <a:t> </a:t>
            </a:r>
            <a:r>
              <a:rPr lang="en-US" sz="2000" i="1" dirty="0" err="1" smtClean="0"/>
              <a:t>Reynoldsi</a:t>
            </a:r>
            <a:endParaRPr lang="en-US" sz="2000" i="1" dirty="0"/>
          </a:p>
        </p:txBody>
      </p:sp>
      <p:grpSp>
        <p:nvGrpSpPr>
          <p:cNvPr id="56" name="Group 55"/>
          <p:cNvGrpSpPr/>
          <p:nvPr/>
        </p:nvGrpSpPr>
        <p:grpSpPr>
          <a:xfrm>
            <a:off x="5638799" y="20040600"/>
            <a:ext cx="9610819" cy="2236115"/>
            <a:chOff x="5427652" y="20296433"/>
            <a:chExt cx="9610819" cy="2236115"/>
          </a:xfrm>
        </p:grpSpPr>
        <p:pic>
          <p:nvPicPr>
            <p:cNvPr id="48" name="Picture 26"/>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036" b="1"/>
            <a:stretch/>
          </p:blipFill>
          <p:spPr bwMode="auto">
            <a:xfrm>
              <a:off x="9085331" y="20368052"/>
              <a:ext cx="2514522" cy="21644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102"/>
            <p:cNvSpPr txBox="1"/>
            <p:nvPr/>
          </p:nvSpPr>
          <p:spPr>
            <a:xfrm>
              <a:off x="11904653" y="20372633"/>
              <a:ext cx="3133818" cy="400110"/>
            </a:xfrm>
            <a:prstGeom prst="rect">
              <a:avLst/>
            </a:prstGeom>
            <a:solidFill>
              <a:srgbClr val="FFFFFF">
                <a:alpha val="50980"/>
              </a:srgbClr>
            </a:solidFill>
          </p:spPr>
          <p:txBody>
            <a:bodyPr wrap="square" rtlCol="0">
              <a:spAutoFit/>
            </a:bodyPr>
            <a:lstStyle/>
            <a:p>
              <a:pPr algn="ctr"/>
              <a:r>
                <a:rPr lang="en-US" sz="2000" i="1" dirty="0" smtClean="0"/>
                <a:t>Sterna </a:t>
              </a:r>
              <a:r>
                <a:rPr lang="en-US" sz="2000" i="1" dirty="0" err="1" smtClean="0"/>
                <a:t>dougallii</a:t>
              </a:r>
              <a:r>
                <a:rPr lang="en-US" sz="2000" i="1" dirty="0" smtClean="0"/>
                <a:t> </a:t>
              </a:r>
              <a:r>
                <a:rPr lang="en-US" sz="2000" i="1" dirty="0" err="1" smtClean="0"/>
                <a:t>dougallii</a:t>
              </a:r>
              <a:endParaRPr lang="en-US" sz="2000" i="1" dirty="0"/>
            </a:p>
          </p:txBody>
        </p:sp>
        <p:sp>
          <p:nvSpPr>
            <p:cNvPr id="104" name="TextBox 103"/>
            <p:cNvSpPr txBox="1"/>
            <p:nvPr/>
          </p:nvSpPr>
          <p:spPr>
            <a:xfrm>
              <a:off x="5427652" y="20347511"/>
              <a:ext cx="3276601" cy="400110"/>
            </a:xfrm>
            <a:prstGeom prst="rect">
              <a:avLst/>
            </a:prstGeom>
            <a:solidFill>
              <a:srgbClr val="FFFFFF">
                <a:alpha val="70000"/>
              </a:srgbClr>
            </a:solidFill>
          </p:spPr>
          <p:txBody>
            <a:bodyPr wrap="square" rtlCol="0">
              <a:spAutoFit/>
            </a:bodyPr>
            <a:lstStyle/>
            <a:p>
              <a:pPr algn="ctr"/>
              <a:r>
                <a:rPr lang="en-US" sz="2000" i="1" dirty="0" err="1" smtClean="0"/>
                <a:t>Ambystoma</a:t>
              </a:r>
              <a:r>
                <a:rPr lang="en-US" sz="2000" i="1" dirty="0" smtClean="0"/>
                <a:t> </a:t>
              </a:r>
              <a:r>
                <a:rPr lang="en-US" sz="2000" i="1" dirty="0" err="1" smtClean="0"/>
                <a:t>cingulatum</a:t>
              </a:r>
              <a:endParaRPr lang="en-US" sz="2000" i="1" dirty="0"/>
            </a:p>
          </p:txBody>
        </p:sp>
        <p:sp>
          <p:nvSpPr>
            <p:cNvPr id="105" name="TextBox 104"/>
            <p:cNvSpPr txBox="1"/>
            <p:nvPr/>
          </p:nvSpPr>
          <p:spPr>
            <a:xfrm>
              <a:off x="8991677" y="20296433"/>
              <a:ext cx="2684376" cy="707886"/>
            </a:xfrm>
            <a:prstGeom prst="rect">
              <a:avLst/>
            </a:prstGeom>
            <a:solidFill>
              <a:srgbClr val="FFFFFF">
                <a:alpha val="70000"/>
              </a:srgbClr>
            </a:solidFill>
          </p:spPr>
          <p:txBody>
            <a:bodyPr wrap="square" rtlCol="0">
              <a:spAutoFit/>
            </a:bodyPr>
            <a:lstStyle/>
            <a:p>
              <a:pPr algn="ctr"/>
              <a:r>
                <a:rPr lang="en-US" sz="2000" i="1" dirty="0" smtClean="0"/>
                <a:t>Peromyscus polionotus </a:t>
              </a:r>
            </a:p>
            <a:p>
              <a:pPr algn="ctr"/>
              <a:r>
                <a:rPr lang="en-US" sz="2000" i="1" dirty="0" smtClean="0"/>
                <a:t>niveiventris</a:t>
              </a:r>
              <a:endParaRPr lang="en-US" sz="2800" i="1" dirty="0"/>
            </a:p>
          </p:txBody>
        </p:sp>
      </p:grpSp>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424600" y="4102087"/>
            <a:ext cx="1571096" cy="1857935"/>
          </a:xfrm>
          <a:prstGeom prst="rect">
            <a:avLst/>
          </a:prstGeom>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430512" y="4508975"/>
            <a:ext cx="2870888" cy="1053625"/>
          </a:xfrm>
          <a:prstGeom prst="rect">
            <a:avLst/>
          </a:prstGeom>
        </p:spPr>
      </p:pic>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70027" y="4419600"/>
            <a:ext cx="4983173" cy="914400"/>
          </a:xfrm>
          <a:prstGeom prst="rect">
            <a:avLst/>
          </a:prstGeom>
        </p:spPr>
      </p:pic>
      <p:pic>
        <p:nvPicPr>
          <p:cNvPr id="1029"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197212" y="23850600"/>
            <a:ext cx="2389188"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721088" y="20878800"/>
            <a:ext cx="262731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18278475" y="12442210"/>
            <a:ext cx="20354925" cy="2492990"/>
          </a:xfrm>
          <a:prstGeom prst="rect">
            <a:avLst/>
          </a:prstGeom>
        </p:spPr>
        <p:txBody>
          <a:bodyPr wrap="square">
            <a:spAutoFit/>
          </a:bodyPr>
          <a:lstStyle/>
          <a:p>
            <a:pPr marL="571500" indent="-571500">
              <a:buClr>
                <a:srgbClr val="C00000"/>
              </a:buClr>
              <a:buSzPct val="80000"/>
              <a:buFont typeface="Wingdings" pitchFamily="2" charset="2"/>
              <a:buChar char="Ø"/>
            </a:pPr>
            <a:r>
              <a:rPr lang="en-US" sz="3900" i="1" dirty="0" err="1"/>
              <a:t>Ambystoma</a:t>
            </a:r>
            <a:r>
              <a:rPr lang="en-US" sz="3900" i="1" dirty="0"/>
              <a:t> </a:t>
            </a:r>
            <a:r>
              <a:rPr lang="en-US" sz="3900" i="1" dirty="0" err="1"/>
              <a:t>cingulatum</a:t>
            </a:r>
            <a:r>
              <a:rPr lang="en-US" sz="3900" dirty="0"/>
              <a:t> (AC), </a:t>
            </a:r>
            <a:r>
              <a:rPr lang="en-US" sz="3900" i="1" dirty="0"/>
              <a:t>Peromyscus polionotus niveiventris</a:t>
            </a:r>
            <a:r>
              <a:rPr lang="en-US" sz="3900" dirty="0"/>
              <a:t> (PPN), and </a:t>
            </a:r>
            <a:r>
              <a:rPr lang="en-US" sz="3900" i="1" dirty="0"/>
              <a:t>Sterna </a:t>
            </a:r>
            <a:r>
              <a:rPr lang="en-US" sz="3900" i="1" dirty="0" err="1"/>
              <a:t>dougallii</a:t>
            </a:r>
            <a:r>
              <a:rPr lang="en-US" sz="3900" i="1" dirty="0"/>
              <a:t> </a:t>
            </a:r>
            <a:r>
              <a:rPr lang="en-US" sz="3900" i="1" dirty="0" err="1"/>
              <a:t>dougallii</a:t>
            </a:r>
            <a:r>
              <a:rPr lang="en-US" sz="3900" dirty="0"/>
              <a:t> (SDD) had a significant increase in kappa (above 0.05) after the inclusion of </a:t>
            </a:r>
            <a:r>
              <a:rPr lang="en-US" sz="3900" dirty="0" smtClean="0"/>
              <a:t>the HII layer.  </a:t>
            </a:r>
            <a:r>
              <a:rPr lang="en-US" sz="3900" dirty="0"/>
              <a:t>A common factor among these species is that they have a coastal </a:t>
            </a:r>
            <a:r>
              <a:rPr lang="en-US" sz="3900" dirty="0" smtClean="0"/>
              <a:t>distribution, </a:t>
            </a:r>
            <a:r>
              <a:rPr lang="en-US" sz="3900" dirty="0"/>
              <a:t>few recorded </a:t>
            </a:r>
            <a:r>
              <a:rPr lang="en-US" sz="3900" dirty="0" smtClean="0"/>
              <a:t>occurrences, and the </a:t>
            </a:r>
            <a:r>
              <a:rPr lang="en-US" sz="3900" dirty="0"/>
              <a:t>kappa </a:t>
            </a:r>
            <a:r>
              <a:rPr lang="en-US" sz="3900" dirty="0" smtClean="0"/>
              <a:t>obtained with the climate only layers were </a:t>
            </a:r>
            <a:r>
              <a:rPr lang="en-US" sz="3900" dirty="0"/>
              <a:t>below 0.5.</a:t>
            </a:r>
          </a:p>
        </p:txBody>
      </p:sp>
      <p:sp>
        <p:nvSpPr>
          <p:cNvPr id="57" name="TextBox 56"/>
          <p:cNvSpPr txBox="1"/>
          <p:nvPr/>
        </p:nvSpPr>
        <p:spPr>
          <a:xfrm>
            <a:off x="7239000" y="22021800"/>
            <a:ext cx="1656287" cy="276999"/>
          </a:xfrm>
          <a:prstGeom prst="rect">
            <a:avLst/>
          </a:prstGeom>
          <a:noFill/>
        </p:spPr>
        <p:txBody>
          <a:bodyPr wrap="none" rtlCol="0">
            <a:spAutoFit/>
          </a:bodyPr>
          <a:lstStyle/>
          <a:p>
            <a:r>
              <a:rPr lang="en-US" sz="1200" dirty="0" smtClean="0">
                <a:solidFill>
                  <a:srgbClr val="FFFF00"/>
                </a:solidFill>
              </a:rPr>
              <a:t>Credit Michael </a:t>
            </a:r>
            <a:r>
              <a:rPr lang="en-US" sz="1200" dirty="0" err="1" smtClean="0">
                <a:solidFill>
                  <a:srgbClr val="FFFF00"/>
                </a:solidFill>
              </a:rPr>
              <a:t>Reidmer</a:t>
            </a:r>
            <a:endParaRPr lang="en-US" sz="1200" dirty="0">
              <a:solidFill>
                <a:srgbClr val="FFFF00"/>
              </a:solidFill>
            </a:endParaRPr>
          </a:p>
        </p:txBody>
      </p:sp>
      <p:sp>
        <p:nvSpPr>
          <p:cNvPr id="95" name="TextBox 94"/>
          <p:cNvSpPr txBox="1"/>
          <p:nvPr/>
        </p:nvSpPr>
        <p:spPr>
          <a:xfrm>
            <a:off x="9340797" y="22049601"/>
            <a:ext cx="2546403" cy="276999"/>
          </a:xfrm>
          <a:prstGeom prst="rect">
            <a:avLst/>
          </a:prstGeom>
          <a:noFill/>
        </p:spPr>
        <p:txBody>
          <a:bodyPr wrap="none" rtlCol="0">
            <a:spAutoFit/>
          </a:bodyPr>
          <a:lstStyle/>
          <a:p>
            <a:r>
              <a:rPr lang="en-US" sz="1200" dirty="0" smtClean="0">
                <a:solidFill>
                  <a:schemeClr val="bg2">
                    <a:lumMod val="10000"/>
                  </a:schemeClr>
                </a:solidFill>
              </a:rPr>
              <a:t>Credit Friends of the Archie Carr NWR</a:t>
            </a:r>
            <a:endParaRPr lang="en-US" sz="1200" dirty="0">
              <a:solidFill>
                <a:schemeClr val="bg2">
                  <a:lumMod val="10000"/>
                </a:schemeClr>
              </a:solidFill>
            </a:endParaRPr>
          </a:p>
        </p:txBody>
      </p:sp>
      <p:sp>
        <p:nvSpPr>
          <p:cNvPr id="96" name="TextBox 95"/>
          <p:cNvSpPr txBox="1"/>
          <p:nvPr/>
        </p:nvSpPr>
        <p:spPr>
          <a:xfrm>
            <a:off x="13792200" y="22021800"/>
            <a:ext cx="1380634" cy="276999"/>
          </a:xfrm>
          <a:prstGeom prst="rect">
            <a:avLst/>
          </a:prstGeom>
          <a:noFill/>
        </p:spPr>
        <p:txBody>
          <a:bodyPr wrap="none" rtlCol="0">
            <a:spAutoFit/>
          </a:bodyPr>
          <a:lstStyle/>
          <a:p>
            <a:r>
              <a:rPr lang="en-US" sz="1200" dirty="0" smtClean="0">
                <a:solidFill>
                  <a:srgbClr val="FFFF00"/>
                </a:solidFill>
              </a:rPr>
              <a:t>Credit Gabriel Lugo</a:t>
            </a:r>
            <a:endParaRPr lang="en-US" sz="1200" dirty="0">
              <a:solidFill>
                <a:srgbClr val="FFFF00"/>
              </a:solidFill>
            </a:endParaRPr>
          </a:p>
        </p:txBody>
      </p:sp>
      <p:pic>
        <p:nvPicPr>
          <p:cNvPr id="1035" name="Picture 11"/>
          <p:cNvPicPr>
            <a:picLocks noChangeAspect="1" noChangeArrowheads="1"/>
          </p:cNvPicPr>
          <p:nvPr/>
        </p:nvPicPr>
        <p:blipFill rotWithShape="1">
          <a:blip r:embed="rId20">
            <a:extLst>
              <a:ext uri="{28A0092B-C50C-407E-A947-70E740481C1C}">
                <a14:useLocalDpi xmlns:a14="http://schemas.microsoft.com/office/drawing/2010/main" val="0"/>
              </a:ext>
            </a:extLst>
          </a:blip>
          <a:srcRect l="11326" t="19670" r="20380" b="23964"/>
          <a:stretch/>
        </p:blipFill>
        <p:spPr bwMode="auto">
          <a:xfrm>
            <a:off x="16795514" y="28375551"/>
            <a:ext cx="5378686" cy="57620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62800" y="4009465"/>
            <a:ext cx="1426985" cy="1857935"/>
          </a:xfrm>
          <a:prstGeom prst="rect">
            <a:avLst/>
          </a:prstGeom>
        </p:spPr>
      </p:pic>
    </p:spTree>
    <p:extLst>
      <p:ext uri="{BB962C8B-B14F-4D97-AF65-F5344CB8AC3E}">
        <p14:creationId xmlns:p14="http://schemas.microsoft.com/office/powerpoint/2010/main" val="2142855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6179</TotalTime>
  <Words>1164</Words>
  <Application>Microsoft Office PowerPoint</Application>
  <PresentationFormat>Custom</PresentationFormat>
  <Paragraphs>97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DOI-USGS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Cabal,Carolina</dc:creator>
  <cp:lastModifiedBy>Cabal,Carolina</cp:lastModifiedBy>
  <cp:revision>146</cp:revision>
  <dcterms:created xsi:type="dcterms:W3CDTF">2012-05-16T21:48:27Z</dcterms:created>
  <dcterms:modified xsi:type="dcterms:W3CDTF">2012-05-31T14:51:36Z</dcterms:modified>
</cp:coreProperties>
</file>